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6"/>
  </p:notesMasterIdLst>
  <p:sldIdLst>
    <p:sldId id="256" r:id="rId5"/>
    <p:sldId id="332" r:id="rId6"/>
    <p:sldId id="331" r:id="rId7"/>
    <p:sldId id="333" r:id="rId8"/>
    <p:sldId id="285" r:id="rId9"/>
    <p:sldId id="8445" r:id="rId10"/>
    <p:sldId id="8422" r:id="rId11"/>
    <p:sldId id="257" r:id="rId12"/>
    <p:sldId id="8418" r:id="rId13"/>
    <p:sldId id="8424" r:id="rId14"/>
    <p:sldId id="8425" r:id="rId15"/>
    <p:sldId id="8419" r:id="rId16"/>
    <p:sldId id="8421" r:id="rId17"/>
    <p:sldId id="8426" r:id="rId18"/>
    <p:sldId id="8420" r:id="rId19"/>
    <p:sldId id="8431" r:id="rId20"/>
    <p:sldId id="8444" r:id="rId21"/>
    <p:sldId id="8423" r:id="rId22"/>
    <p:sldId id="8429" r:id="rId23"/>
    <p:sldId id="8432" r:id="rId24"/>
    <p:sldId id="8430" r:id="rId25"/>
    <p:sldId id="8428" r:id="rId26"/>
    <p:sldId id="8443" r:id="rId27"/>
    <p:sldId id="8435" r:id="rId28"/>
    <p:sldId id="8433" r:id="rId29"/>
    <p:sldId id="8434" r:id="rId30"/>
    <p:sldId id="8441" r:id="rId31"/>
    <p:sldId id="8442" r:id="rId32"/>
    <p:sldId id="8449" r:id="rId33"/>
    <p:sldId id="8436" r:id="rId34"/>
    <p:sldId id="8437" r:id="rId35"/>
    <p:sldId id="8447" r:id="rId36"/>
    <p:sldId id="8448" r:id="rId37"/>
    <p:sldId id="8450" r:id="rId38"/>
    <p:sldId id="8438" r:id="rId39"/>
    <p:sldId id="8451" r:id="rId40"/>
    <p:sldId id="8452" r:id="rId41"/>
    <p:sldId id="8453" r:id="rId42"/>
    <p:sldId id="8446" r:id="rId43"/>
    <p:sldId id="8439" r:id="rId44"/>
    <p:sldId id="268" r:id="rId45"/>
  </p:sldIdLst>
  <p:sldSz cx="18288000" cy="10287000"/>
  <p:notesSz cx="6858000" cy="9144000"/>
  <p:embeddedFontLst>
    <p:embeddedFont>
      <p:font typeface="Poppins" panose="00000500000000000000" pitchFamily="2" charset="0"/>
      <p:regular r:id="rId47"/>
      <p:bold r:id="rId48"/>
      <p:italic r:id="rId49"/>
      <p:boldItalic r:id="rId50"/>
    </p:embeddedFont>
    <p:embeddedFont>
      <p:font typeface="Poppins 1 Bold" panose="020B0604020202020204" charset="0"/>
      <p:regular r:id="rId51"/>
    </p:embeddedFont>
    <p:embeddedFont>
      <p:font typeface="Poppins 3" panose="020B0604020202020204" charset="0"/>
      <p:regular r:id="rId52"/>
    </p:embeddedFont>
    <p:embeddedFont>
      <p:font typeface="Poppins Medium" panose="000006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8"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94" autoAdjust="0"/>
    <p:restoredTop sz="94660"/>
  </p:normalViewPr>
  <p:slideViewPr>
    <p:cSldViewPr snapToGrid="0">
      <p:cViewPr>
        <p:scale>
          <a:sx n="100" d="100"/>
          <a:sy n="100" d="100"/>
        </p:scale>
        <p:origin x="876" y="2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8" Type="http://customschemas.google.com/relationships/presentationmetadata" Target="meta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5.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AF8742-2B27-4715-BC92-116E4D6F94A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127E5970-BA07-4163-BCDC-B0B2A1C71265}">
      <dgm:prSet/>
      <dgm:spPr/>
      <dgm:t>
        <a:bodyPr/>
        <a:lstStyle/>
        <a:p>
          <a:r>
            <a:rPr lang="es-CO" b="0" i="0" baseline="0"/>
            <a:t>Falta de </a:t>
          </a:r>
          <a:r>
            <a:rPr lang="es-CO" b="1" i="0" baseline="0"/>
            <a:t>propiedad de los datos</a:t>
          </a:r>
          <a:endParaRPr lang="es-CO"/>
        </a:p>
      </dgm:t>
    </dgm:pt>
    <dgm:pt modelId="{AC254F00-B423-4B31-9788-188265F9D31C}" type="parTrans" cxnId="{E7482283-4C00-4B4A-B87F-D85CD0F47AE1}">
      <dgm:prSet/>
      <dgm:spPr/>
      <dgm:t>
        <a:bodyPr/>
        <a:lstStyle/>
        <a:p>
          <a:endParaRPr lang="es-CO"/>
        </a:p>
      </dgm:t>
    </dgm:pt>
    <dgm:pt modelId="{45477AB9-1F55-4573-B15E-DD6A6A91CC9D}" type="sibTrans" cxnId="{E7482283-4C00-4B4A-B87F-D85CD0F47AE1}">
      <dgm:prSet/>
      <dgm:spPr/>
      <dgm:t>
        <a:bodyPr/>
        <a:lstStyle/>
        <a:p>
          <a:endParaRPr lang="es-CO"/>
        </a:p>
      </dgm:t>
    </dgm:pt>
    <dgm:pt modelId="{A595A55B-6022-499A-B73B-A7AFB74B1B6D}">
      <dgm:prSet/>
      <dgm:spPr/>
      <dgm:t>
        <a:bodyPr/>
        <a:lstStyle/>
        <a:p>
          <a:r>
            <a:rPr lang="es-CO" b="0" i="0" baseline="0"/>
            <a:t>Falta de </a:t>
          </a:r>
          <a:r>
            <a:rPr lang="es-CO" b="1" i="0" baseline="0"/>
            <a:t>calidad de los datos</a:t>
          </a:r>
          <a:endParaRPr lang="es-CO"/>
        </a:p>
      </dgm:t>
    </dgm:pt>
    <dgm:pt modelId="{A8DC87DC-8C30-49B5-BD9E-0730FF8FD4D6}" type="parTrans" cxnId="{E73AD60A-4022-4E5F-BA0E-022B5686ECD5}">
      <dgm:prSet/>
      <dgm:spPr/>
      <dgm:t>
        <a:bodyPr/>
        <a:lstStyle/>
        <a:p>
          <a:endParaRPr lang="es-CO"/>
        </a:p>
      </dgm:t>
    </dgm:pt>
    <dgm:pt modelId="{BF559ABE-7CC5-4DE8-8C68-BBCF42BF0EB4}" type="sibTrans" cxnId="{E73AD60A-4022-4E5F-BA0E-022B5686ECD5}">
      <dgm:prSet/>
      <dgm:spPr/>
      <dgm:t>
        <a:bodyPr/>
        <a:lstStyle/>
        <a:p>
          <a:endParaRPr lang="es-CO"/>
        </a:p>
      </dgm:t>
    </dgm:pt>
    <dgm:pt modelId="{7B16DC19-15FF-421B-A044-BFB1D7584C3C}">
      <dgm:prSet/>
      <dgm:spPr/>
      <dgm:t>
        <a:bodyPr/>
        <a:lstStyle/>
        <a:p>
          <a:r>
            <a:rPr lang="es-CO" b="0" i="0" baseline="0"/>
            <a:t>Dificultad para </a:t>
          </a:r>
          <a:r>
            <a:rPr lang="es-CO" b="1" i="0" baseline="0"/>
            <a:t>ver las interdependencias</a:t>
          </a:r>
          <a:endParaRPr lang="es-CO"/>
        </a:p>
      </dgm:t>
    </dgm:pt>
    <dgm:pt modelId="{3DF9C89E-A955-4124-A9A9-37D43103421C}" type="parTrans" cxnId="{F397319E-4060-496B-A5B4-74AE7D4C4793}">
      <dgm:prSet/>
      <dgm:spPr/>
      <dgm:t>
        <a:bodyPr/>
        <a:lstStyle/>
        <a:p>
          <a:endParaRPr lang="es-CO"/>
        </a:p>
      </dgm:t>
    </dgm:pt>
    <dgm:pt modelId="{C30CB950-A09B-4A5B-A012-8F8447D22653}" type="sibTrans" cxnId="{F397319E-4060-496B-A5B4-74AE7D4C4793}">
      <dgm:prSet/>
      <dgm:spPr/>
      <dgm:t>
        <a:bodyPr/>
        <a:lstStyle/>
        <a:p>
          <a:endParaRPr lang="es-CO"/>
        </a:p>
      </dgm:t>
    </dgm:pt>
    <dgm:pt modelId="{BD334A57-1EB2-4B6E-AB13-8D3AEA1E5B34}">
      <dgm:prSet/>
      <dgm:spPr/>
      <dgm:t>
        <a:bodyPr/>
        <a:lstStyle/>
        <a:p>
          <a:r>
            <a:rPr lang="es-CO" b="1" i="0" baseline="0"/>
            <a:t>Conflictos de modelos</a:t>
          </a:r>
          <a:r>
            <a:rPr lang="es-CO" b="0" i="0" baseline="0"/>
            <a:t> entre áreas de negocio</a:t>
          </a:r>
          <a:endParaRPr lang="es-CO"/>
        </a:p>
      </dgm:t>
    </dgm:pt>
    <dgm:pt modelId="{E2174A0B-571F-4E6E-A263-80FAD013EF38}" type="parTrans" cxnId="{402C5ACD-2B07-40DA-943B-B160C662F60A}">
      <dgm:prSet/>
      <dgm:spPr/>
      <dgm:t>
        <a:bodyPr/>
        <a:lstStyle/>
        <a:p>
          <a:endParaRPr lang="es-CO"/>
        </a:p>
      </dgm:t>
    </dgm:pt>
    <dgm:pt modelId="{463F6FE1-F8FC-427D-BF46-2D13DD87AA35}" type="sibTrans" cxnId="{402C5ACD-2B07-40DA-943B-B160C662F60A}">
      <dgm:prSet/>
      <dgm:spPr/>
      <dgm:t>
        <a:bodyPr/>
        <a:lstStyle/>
        <a:p>
          <a:endParaRPr lang="es-CO"/>
        </a:p>
      </dgm:t>
    </dgm:pt>
    <dgm:pt modelId="{A821FAF0-007D-4154-95C5-C2D664BCA3C8}">
      <dgm:prSet/>
      <dgm:spPr/>
      <dgm:t>
        <a:bodyPr/>
        <a:lstStyle/>
        <a:p>
          <a:r>
            <a:rPr lang="es-CO" b="1" i="0" baseline="0"/>
            <a:t>Gran esfuerzo</a:t>
          </a:r>
          <a:r>
            <a:rPr lang="es-CO" b="0" i="0" baseline="0"/>
            <a:t> de integración y coordinación que lleva a </a:t>
          </a:r>
          <a:r>
            <a:rPr lang="es-CO" b="1" i="0" baseline="0"/>
            <a:t>bypasses</a:t>
          </a:r>
          <a:r>
            <a:rPr lang="es-CO" b="0" i="0" baseline="0"/>
            <a:t> (saltos o atajos)</a:t>
          </a:r>
          <a:endParaRPr lang="es-CO"/>
        </a:p>
      </dgm:t>
    </dgm:pt>
    <dgm:pt modelId="{03DCDBCC-B03B-4158-933C-76BED3B58482}" type="parTrans" cxnId="{CA31DDDC-DEB9-434D-9991-3B82181BA557}">
      <dgm:prSet/>
      <dgm:spPr/>
      <dgm:t>
        <a:bodyPr/>
        <a:lstStyle/>
        <a:p>
          <a:endParaRPr lang="es-CO"/>
        </a:p>
      </dgm:t>
    </dgm:pt>
    <dgm:pt modelId="{FC9C4D84-8360-4E28-86DF-40974482CAC5}" type="sibTrans" cxnId="{CA31DDDC-DEB9-434D-9991-3B82181BA557}">
      <dgm:prSet/>
      <dgm:spPr/>
      <dgm:t>
        <a:bodyPr/>
        <a:lstStyle/>
        <a:p>
          <a:endParaRPr lang="es-CO"/>
        </a:p>
      </dgm:t>
    </dgm:pt>
    <dgm:pt modelId="{0B39C7EC-3274-43CD-BE05-CED041651099}">
      <dgm:prSet/>
      <dgm:spPr/>
      <dgm:t>
        <a:bodyPr/>
        <a:lstStyle/>
        <a:p>
          <a:r>
            <a:rPr lang="es-CO" b="1" i="0" baseline="0" dirty="0"/>
            <a:t>Equipos aislados</a:t>
          </a:r>
          <a:r>
            <a:rPr lang="es-CO" b="0" i="0" baseline="0" dirty="0"/>
            <a:t> ; Negocio y TI trabajan en </a:t>
          </a:r>
          <a:r>
            <a:rPr lang="es-CO" b="1" i="0" baseline="0" dirty="0"/>
            <a:t>silos</a:t>
          </a:r>
          <a:endParaRPr lang="es-CO" dirty="0"/>
        </a:p>
      </dgm:t>
    </dgm:pt>
    <dgm:pt modelId="{960C2C20-DB39-4C46-8C23-8518284724B6}" type="parTrans" cxnId="{F45AFB09-A295-4F49-8B60-02ED52CC2388}">
      <dgm:prSet/>
      <dgm:spPr/>
      <dgm:t>
        <a:bodyPr/>
        <a:lstStyle/>
        <a:p>
          <a:endParaRPr lang="es-CO"/>
        </a:p>
      </dgm:t>
    </dgm:pt>
    <dgm:pt modelId="{B98FB92D-899C-4D1A-BC22-C1432EC89545}" type="sibTrans" cxnId="{F45AFB09-A295-4F49-8B60-02ED52CC2388}">
      <dgm:prSet/>
      <dgm:spPr/>
      <dgm:t>
        <a:bodyPr/>
        <a:lstStyle/>
        <a:p>
          <a:endParaRPr lang="es-CO"/>
        </a:p>
      </dgm:t>
    </dgm:pt>
    <dgm:pt modelId="{ACC30738-A8FD-4254-B401-42C3CED9446D}">
      <dgm:prSet/>
      <dgm:spPr/>
      <dgm:t>
        <a:bodyPr/>
        <a:lstStyle/>
        <a:p>
          <a:r>
            <a:rPr lang="es-CO" b="1" i="0" baseline="0"/>
            <a:t>Desconexión</a:t>
          </a:r>
          <a:r>
            <a:rPr lang="es-CO" b="0" i="0" baseline="0"/>
            <a:t> entre los </a:t>
          </a:r>
          <a:r>
            <a:rPr lang="es-CO" b="1" i="0" baseline="0"/>
            <a:t>productores de datos</a:t>
          </a:r>
          <a:r>
            <a:rPr lang="es-CO" b="0" i="0" baseline="0"/>
            <a:t> y los </a:t>
          </a:r>
          <a:r>
            <a:rPr lang="es-CO" b="1" i="0" baseline="0"/>
            <a:t>consumidores de datos</a:t>
          </a:r>
          <a:endParaRPr lang="es-CO"/>
        </a:p>
      </dgm:t>
    </dgm:pt>
    <dgm:pt modelId="{E4D8CACB-B129-4708-A6D6-442598DF6C02}" type="parTrans" cxnId="{4671B4D6-92EB-4CD8-B8CF-63E9542C9E11}">
      <dgm:prSet/>
      <dgm:spPr/>
      <dgm:t>
        <a:bodyPr/>
        <a:lstStyle/>
        <a:p>
          <a:endParaRPr lang="es-CO"/>
        </a:p>
      </dgm:t>
    </dgm:pt>
    <dgm:pt modelId="{B3E4F98D-18FF-430F-A881-3C1530468B29}" type="sibTrans" cxnId="{4671B4D6-92EB-4CD8-B8CF-63E9542C9E11}">
      <dgm:prSet/>
      <dgm:spPr/>
      <dgm:t>
        <a:bodyPr/>
        <a:lstStyle/>
        <a:p>
          <a:endParaRPr lang="es-CO"/>
        </a:p>
      </dgm:t>
    </dgm:pt>
    <dgm:pt modelId="{93F15A2D-E02C-4F40-B03F-80E34908AD76}">
      <dgm:prSet/>
      <dgm:spPr/>
      <dgm:t>
        <a:bodyPr/>
        <a:lstStyle/>
        <a:p>
          <a:r>
            <a:rPr lang="es-CO" b="0" i="0" baseline="0"/>
            <a:t>El </a:t>
          </a:r>
          <a:r>
            <a:rPr lang="es-CO" b="1" i="0" baseline="0"/>
            <a:t>equipo central</a:t>
          </a:r>
          <a:r>
            <a:rPr lang="es-CO" b="0" i="0" baseline="0"/>
            <a:t> se convierte en el </a:t>
          </a:r>
          <a:r>
            <a:rPr lang="es-CO" b="1" i="0" baseline="0"/>
            <a:t>cuello de botella</a:t>
          </a:r>
          <a:endParaRPr lang="es-CO"/>
        </a:p>
      </dgm:t>
    </dgm:pt>
    <dgm:pt modelId="{F8496039-4E8B-48D2-BF2C-6E35D34CE944}" type="parTrans" cxnId="{56EA3A18-CD36-4D85-A688-34AAC4995641}">
      <dgm:prSet/>
      <dgm:spPr/>
      <dgm:t>
        <a:bodyPr/>
        <a:lstStyle/>
        <a:p>
          <a:endParaRPr lang="es-CO"/>
        </a:p>
      </dgm:t>
    </dgm:pt>
    <dgm:pt modelId="{7B581233-66C8-4FCF-9609-AC6A56526A25}" type="sibTrans" cxnId="{56EA3A18-CD36-4D85-A688-34AAC4995641}">
      <dgm:prSet/>
      <dgm:spPr/>
      <dgm:t>
        <a:bodyPr/>
        <a:lstStyle/>
        <a:p>
          <a:endParaRPr lang="es-CO"/>
        </a:p>
      </dgm:t>
    </dgm:pt>
    <dgm:pt modelId="{F75AD1AA-83EE-40C0-BE8C-023157FAAF79}">
      <dgm:prSet/>
      <dgm:spPr/>
      <dgm:t>
        <a:bodyPr/>
        <a:lstStyle/>
        <a:p>
          <a:r>
            <a:rPr lang="es-CO" b="0" i="0" baseline="0"/>
            <a:t>Dificultad para </a:t>
          </a:r>
          <a:r>
            <a:rPr lang="es-CO" b="1" i="0" baseline="0"/>
            <a:t>aplicar políticas y gobernanza</a:t>
          </a:r>
          <a:endParaRPr lang="es-CO"/>
        </a:p>
      </dgm:t>
    </dgm:pt>
    <dgm:pt modelId="{7F29B4AD-2879-49BA-B100-AF65EB08CA9B}" type="parTrans" cxnId="{55EEAB96-4B00-4375-A76F-B6CB5F23E711}">
      <dgm:prSet/>
      <dgm:spPr/>
      <dgm:t>
        <a:bodyPr/>
        <a:lstStyle/>
        <a:p>
          <a:endParaRPr lang="es-CO"/>
        </a:p>
      </dgm:t>
    </dgm:pt>
    <dgm:pt modelId="{A6842E80-1B21-47EC-AD86-4E43E18350FB}" type="sibTrans" cxnId="{55EEAB96-4B00-4375-A76F-B6CB5F23E711}">
      <dgm:prSet/>
      <dgm:spPr/>
      <dgm:t>
        <a:bodyPr/>
        <a:lstStyle/>
        <a:p>
          <a:endParaRPr lang="es-CO"/>
        </a:p>
      </dgm:t>
    </dgm:pt>
    <dgm:pt modelId="{C3836766-3047-4464-995C-94441E1DAE58}">
      <dgm:prSet/>
      <dgm:spPr/>
      <dgm:t>
        <a:bodyPr/>
        <a:lstStyle/>
        <a:p>
          <a:r>
            <a:rPr lang="es-CO" b="0" i="0" baseline="0"/>
            <a:t>Difícil </a:t>
          </a:r>
          <a:r>
            <a:rPr lang="es-CO" b="1" i="0" baseline="0"/>
            <a:t>visualizar dependencias</a:t>
          </a:r>
          <a:r>
            <a:rPr lang="es-CO" b="0" i="0" baseline="0"/>
            <a:t> (deuda técnica)</a:t>
          </a:r>
          <a:endParaRPr lang="es-CO"/>
        </a:p>
      </dgm:t>
    </dgm:pt>
    <dgm:pt modelId="{0D16568C-71EA-4D9D-9A6B-DD87B8E718E5}" type="parTrans" cxnId="{E5CB7502-70C3-4D8E-A5E6-387037F6B987}">
      <dgm:prSet/>
      <dgm:spPr/>
      <dgm:t>
        <a:bodyPr/>
        <a:lstStyle/>
        <a:p>
          <a:endParaRPr lang="es-CO"/>
        </a:p>
      </dgm:t>
    </dgm:pt>
    <dgm:pt modelId="{01631B44-8EA2-4F90-9496-301B030313D6}" type="sibTrans" cxnId="{E5CB7502-70C3-4D8E-A5E6-387037F6B987}">
      <dgm:prSet/>
      <dgm:spPr/>
      <dgm:t>
        <a:bodyPr/>
        <a:lstStyle/>
        <a:p>
          <a:endParaRPr lang="es-CO"/>
        </a:p>
      </dgm:t>
    </dgm:pt>
    <dgm:pt modelId="{C1B77AC0-DA5F-4560-A78B-46E76BEC302A}">
      <dgm:prSet/>
      <dgm:spPr/>
      <dgm:t>
        <a:bodyPr/>
        <a:lstStyle/>
        <a:p>
          <a:r>
            <a:rPr lang="es-CO" b="1" i="0" baseline="0"/>
            <a:t>Pequeños cambios</a:t>
          </a:r>
          <a:r>
            <a:rPr lang="es-CO" b="0" i="0" baseline="0"/>
            <a:t> se vuelven </a:t>
          </a:r>
          <a:r>
            <a:rPr lang="es-CO" b="1" i="0" baseline="0"/>
            <a:t>riesgosos</a:t>
          </a:r>
          <a:r>
            <a:rPr lang="es-CO" b="0" i="0" baseline="0"/>
            <a:t> por consecuencias inesperadas</a:t>
          </a:r>
          <a:endParaRPr lang="es-CO"/>
        </a:p>
      </dgm:t>
    </dgm:pt>
    <dgm:pt modelId="{F755CD20-A27C-4C88-B2C8-09A47594921B}" type="parTrans" cxnId="{1333F6A8-89A3-46C6-9EB0-F248485B976B}">
      <dgm:prSet/>
      <dgm:spPr/>
      <dgm:t>
        <a:bodyPr/>
        <a:lstStyle/>
        <a:p>
          <a:endParaRPr lang="es-CO"/>
        </a:p>
      </dgm:t>
    </dgm:pt>
    <dgm:pt modelId="{B6B47E47-7DEB-4404-8837-DD2EF03F0898}" type="sibTrans" cxnId="{1333F6A8-89A3-46C6-9EB0-F248485B976B}">
      <dgm:prSet/>
      <dgm:spPr/>
      <dgm:t>
        <a:bodyPr/>
        <a:lstStyle/>
        <a:p>
          <a:endParaRPr lang="es-CO"/>
        </a:p>
      </dgm:t>
    </dgm:pt>
    <dgm:pt modelId="{804282B3-BEF9-4389-BB30-600144C3E7A2}">
      <dgm:prSet/>
      <dgm:spPr/>
      <dgm:t>
        <a:bodyPr/>
        <a:lstStyle/>
        <a:p>
          <a:r>
            <a:rPr lang="es-CO" b="1" i="0" baseline="0"/>
            <a:t>Propiedad técnica</a:t>
          </a:r>
          <a:r>
            <a:rPr lang="es-CO" b="0" i="0" baseline="0"/>
            <a:t> en lugar de </a:t>
          </a:r>
          <a:r>
            <a:rPr lang="es-CO" b="1" i="0" baseline="0"/>
            <a:t>propiedad de los datos</a:t>
          </a:r>
          <a:endParaRPr lang="es-CO"/>
        </a:p>
      </dgm:t>
    </dgm:pt>
    <dgm:pt modelId="{56155A79-B7EB-4411-8FB1-96E2ED1121CB}" type="parTrans" cxnId="{2CE005DA-AFD9-4818-BC74-BAED51F3B44A}">
      <dgm:prSet/>
      <dgm:spPr/>
      <dgm:t>
        <a:bodyPr/>
        <a:lstStyle/>
        <a:p>
          <a:endParaRPr lang="es-CO"/>
        </a:p>
      </dgm:t>
    </dgm:pt>
    <dgm:pt modelId="{85271EC2-F932-47B5-A34F-465EF8BD6B2E}" type="sibTrans" cxnId="{2CE005DA-AFD9-4818-BC74-BAED51F3B44A}">
      <dgm:prSet/>
      <dgm:spPr/>
      <dgm:t>
        <a:bodyPr/>
        <a:lstStyle/>
        <a:p>
          <a:endParaRPr lang="es-CO"/>
        </a:p>
      </dgm:t>
    </dgm:pt>
    <dgm:pt modelId="{8A6BE5E3-C283-4D8D-9431-EAD437F610E9}" type="pres">
      <dgm:prSet presAssocID="{22AF8742-2B27-4715-BC92-116E4D6F94A6}" presName="diagram" presStyleCnt="0">
        <dgm:presLayoutVars>
          <dgm:dir/>
          <dgm:resizeHandles val="exact"/>
        </dgm:presLayoutVars>
      </dgm:prSet>
      <dgm:spPr/>
    </dgm:pt>
    <dgm:pt modelId="{5172A5B1-D6F5-44A8-9D92-4F1E3168E074}" type="pres">
      <dgm:prSet presAssocID="{127E5970-BA07-4163-BCDC-B0B2A1C71265}" presName="node" presStyleLbl="node1" presStyleIdx="0" presStyleCnt="12">
        <dgm:presLayoutVars>
          <dgm:bulletEnabled val="1"/>
        </dgm:presLayoutVars>
      </dgm:prSet>
      <dgm:spPr/>
    </dgm:pt>
    <dgm:pt modelId="{C42B9104-5755-4BCB-8D97-D2C88C42307C}" type="pres">
      <dgm:prSet presAssocID="{45477AB9-1F55-4573-B15E-DD6A6A91CC9D}" presName="sibTrans" presStyleCnt="0"/>
      <dgm:spPr/>
    </dgm:pt>
    <dgm:pt modelId="{A5928989-D24C-417D-A5A7-0609A826D62C}" type="pres">
      <dgm:prSet presAssocID="{A595A55B-6022-499A-B73B-A7AFB74B1B6D}" presName="node" presStyleLbl="node1" presStyleIdx="1" presStyleCnt="12">
        <dgm:presLayoutVars>
          <dgm:bulletEnabled val="1"/>
        </dgm:presLayoutVars>
      </dgm:prSet>
      <dgm:spPr/>
    </dgm:pt>
    <dgm:pt modelId="{E9FE09F8-C7E3-4DD0-83B7-0948420B928D}" type="pres">
      <dgm:prSet presAssocID="{BF559ABE-7CC5-4DE8-8C68-BBCF42BF0EB4}" presName="sibTrans" presStyleCnt="0"/>
      <dgm:spPr/>
    </dgm:pt>
    <dgm:pt modelId="{38232533-D2CC-4DB1-B81D-6C017188D7E2}" type="pres">
      <dgm:prSet presAssocID="{7B16DC19-15FF-421B-A044-BFB1D7584C3C}" presName="node" presStyleLbl="node1" presStyleIdx="2" presStyleCnt="12">
        <dgm:presLayoutVars>
          <dgm:bulletEnabled val="1"/>
        </dgm:presLayoutVars>
      </dgm:prSet>
      <dgm:spPr/>
    </dgm:pt>
    <dgm:pt modelId="{FE24DB1D-FC94-450C-AD6B-ECAB82EC61EF}" type="pres">
      <dgm:prSet presAssocID="{C30CB950-A09B-4A5B-A012-8F8447D22653}" presName="sibTrans" presStyleCnt="0"/>
      <dgm:spPr/>
    </dgm:pt>
    <dgm:pt modelId="{41812563-6A27-4873-B406-9BAF587350CB}" type="pres">
      <dgm:prSet presAssocID="{BD334A57-1EB2-4B6E-AB13-8D3AEA1E5B34}" presName="node" presStyleLbl="node1" presStyleIdx="3" presStyleCnt="12">
        <dgm:presLayoutVars>
          <dgm:bulletEnabled val="1"/>
        </dgm:presLayoutVars>
      </dgm:prSet>
      <dgm:spPr/>
    </dgm:pt>
    <dgm:pt modelId="{76C42B7B-A059-4A5C-90F8-09F0B368DF57}" type="pres">
      <dgm:prSet presAssocID="{463F6FE1-F8FC-427D-BF46-2D13DD87AA35}" presName="sibTrans" presStyleCnt="0"/>
      <dgm:spPr/>
    </dgm:pt>
    <dgm:pt modelId="{7E75B9EF-767A-490B-B81D-B053C1EA159B}" type="pres">
      <dgm:prSet presAssocID="{A821FAF0-007D-4154-95C5-C2D664BCA3C8}" presName="node" presStyleLbl="node1" presStyleIdx="4" presStyleCnt="12">
        <dgm:presLayoutVars>
          <dgm:bulletEnabled val="1"/>
        </dgm:presLayoutVars>
      </dgm:prSet>
      <dgm:spPr/>
    </dgm:pt>
    <dgm:pt modelId="{33CDBFF8-5C28-4B29-B8E2-7610BD64BE47}" type="pres">
      <dgm:prSet presAssocID="{FC9C4D84-8360-4E28-86DF-40974482CAC5}" presName="sibTrans" presStyleCnt="0"/>
      <dgm:spPr/>
    </dgm:pt>
    <dgm:pt modelId="{1831E493-6FEC-4ADD-A1CC-C5EF8DD2B7CE}" type="pres">
      <dgm:prSet presAssocID="{0B39C7EC-3274-43CD-BE05-CED041651099}" presName="node" presStyleLbl="node1" presStyleIdx="5" presStyleCnt="12">
        <dgm:presLayoutVars>
          <dgm:bulletEnabled val="1"/>
        </dgm:presLayoutVars>
      </dgm:prSet>
      <dgm:spPr/>
    </dgm:pt>
    <dgm:pt modelId="{1F0BAA34-244B-400F-807A-F16F44EA3A8C}" type="pres">
      <dgm:prSet presAssocID="{B98FB92D-899C-4D1A-BC22-C1432EC89545}" presName="sibTrans" presStyleCnt="0"/>
      <dgm:spPr/>
    </dgm:pt>
    <dgm:pt modelId="{A1B29AFD-CBF9-4E82-8432-DD3B94735EF6}" type="pres">
      <dgm:prSet presAssocID="{ACC30738-A8FD-4254-B401-42C3CED9446D}" presName="node" presStyleLbl="node1" presStyleIdx="6" presStyleCnt="12">
        <dgm:presLayoutVars>
          <dgm:bulletEnabled val="1"/>
        </dgm:presLayoutVars>
      </dgm:prSet>
      <dgm:spPr/>
    </dgm:pt>
    <dgm:pt modelId="{EA731CDE-9D51-493B-B6B7-1BFAAA242D40}" type="pres">
      <dgm:prSet presAssocID="{B3E4F98D-18FF-430F-A881-3C1530468B29}" presName="sibTrans" presStyleCnt="0"/>
      <dgm:spPr/>
    </dgm:pt>
    <dgm:pt modelId="{D958BD54-14ED-44C8-9AE7-147607F27911}" type="pres">
      <dgm:prSet presAssocID="{93F15A2D-E02C-4F40-B03F-80E34908AD76}" presName="node" presStyleLbl="node1" presStyleIdx="7" presStyleCnt="12">
        <dgm:presLayoutVars>
          <dgm:bulletEnabled val="1"/>
        </dgm:presLayoutVars>
      </dgm:prSet>
      <dgm:spPr/>
    </dgm:pt>
    <dgm:pt modelId="{B67F9AC8-8BF8-42B1-9B02-622350750C34}" type="pres">
      <dgm:prSet presAssocID="{7B581233-66C8-4FCF-9609-AC6A56526A25}" presName="sibTrans" presStyleCnt="0"/>
      <dgm:spPr/>
    </dgm:pt>
    <dgm:pt modelId="{730BBC55-90F8-4968-9B75-A3ECA0E0C3A5}" type="pres">
      <dgm:prSet presAssocID="{F75AD1AA-83EE-40C0-BE8C-023157FAAF79}" presName="node" presStyleLbl="node1" presStyleIdx="8" presStyleCnt="12">
        <dgm:presLayoutVars>
          <dgm:bulletEnabled val="1"/>
        </dgm:presLayoutVars>
      </dgm:prSet>
      <dgm:spPr/>
    </dgm:pt>
    <dgm:pt modelId="{92314C11-F840-4A0F-886D-A458746A9FF8}" type="pres">
      <dgm:prSet presAssocID="{A6842E80-1B21-47EC-AD86-4E43E18350FB}" presName="sibTrans" presStyleCnt="0"/>
      <dgm:spPr/>
    </dgm:pt>
    <dgm:pt modelId="{80A33D91-BC2C-4040-8685-F7ECD0E11562}" type="pres">
      <dgm:prSet presAssocID="{C3836766-3047-4464-995C-94441E1DAE58}" presName="node" presStyleLbl="node1" presStyleIdx="9" presStyleCnt="12">
        <dgm:presLayoutVars>
          <dgm:bulletEnabled val="1"/>
        </dgm:presLayoutVars>
      </dgm:prSet>
      <dgm:spPr/>
    </dgm:pt>
    <dgm:pt modelId="{7D1606D7-217F-41F9-81A3-C2EC75521775}" type="pres">
      <dgm:prSet presAssocID="{01631B44-8EA2-4F90-9496-301B030313D6}" presName="sibTrans" presStyleCnt="0"/>
      <dgm:spPr/>
    </dgm:pt>
    <dgm:pt modelId="{79B89855-BBEF-4F96-8F91-910DE90B02B2}" type="pres">
      <dgm:prSet presAssocID="{C1B77AC0-DA5F-4560-A78B-46E76BEC302A}" presName="node" presStyleLbl="node1" presStyleIdx="10" presStyleCnt="12">
        <dgm:presLayoutVars>
          <dgm:bulletEnabled val="1"/>
        </dgm:presLayoutVars>
      </dgm:prSet>
      <dgm:spPr/>
    </dgm:pt>
    <dgm:pt modelId="{57BB51A2-B45E-47F8-998A-CA1EFC910A9E}" type="pres">
      <dgm:prSet presAssocID="{B6B47E47-7DEB-4404-8837-DD2EF03F0898}" presName="sibTrans" presStyleCnt="0"/>
      <dgm:spPr/>
    </dgm:pt>
    <dgm:pt modelId="{797BB2CE-D79D-4FD5-901C-E148D2C3F552}" type="pres">
      <dgm:prSet presAssocID="{804282B3-BEF9-4389-BB30-600144C3E7A2}" presName="node" presStyleLbl="node1" presStyleIdx="11" presStyleCnt="12">
        <dgm:presLayoutVars>
          <dgm:bulletEnabled val="1"/>
        </dgm:presLayoutVars>
      </dgm:prSet>
      <dgm:spPr/>
    </dgm:pt>
  </dgm:ptLst>
  <dgm:cxnLst>
    <dgm:cxn modelId="{E5CB7502-70C3-4D8E-A5E6-387037F6B987}" srcId="{22AF8742-2B27-4715-BC92-116E4D6F94A6}" destId="{C3836766-3047-4464-995C-94441E1DAE58}" srcOrd="9" destOrd="0" parTransId="{0D16568C-71EA-4D9D-9A6B-DD87B8E718E5}" sibTransId="{01631B44-8EA2-4F90-9496-301B030313D6}"/>
    <dgm:cxn modelId="{F45AFB09-A295-4F49-8B60-02ED52CC2388}" srcId="{22AF8742-2B27-4715-BC92-116E4D6F94A6}" destId="{0B39C7EC-3274-43CD-BE05-CED041651099}" srcOrd="5" destOrd="0" parTransId="{960C2C20-DB39-4C46-8C23-8518284724B6}" sibTransId="{B98FB92D-899C-4D1A-BC22-C1432EC89545}"/>
    <dgm:cxn modelId="{E73AD60A-4022-4E5F-BA0E-022B5686ECD5}" srcId="{22AF8742-2B27-4715-BC92-116E4D6F94A6}" destId="{A595A55B-6022-499A-B73B-A7AFB74B1B6D}" srcOrd="1" destOrd="0" parTransId="{A8DC87DC-8C30-49B5-BD9E-0730FF8FD4D6}" sibTransId="{BF559ABE-7CC5-4DE8-8C68-BBCF42BF0EB4}"/>
    <dgm:cxn modelId="{F383090B-05A4-42A2-B45C-01921E681983}" type="presOf" srcId="{A595A55B-6022-499A-B73B-A7AFB74B1B6D}" destId="{A5928989-D24C-417D-A5A7-0609A826D62C}" srcOrd="0" destOrd="0" presId="urn:microsoft.com/office/officeart/2005/8/layout/default"/>
    <dgm:cxn modelId="{56EA3A18-CD36-4D85-A688-34AAC4995641}" srcId="{22AF8742-2B27-4715-BC92-116E4D6F94A6}" destId="{93F15A2D-E02C-4F40-B03F-80E34908AD76}" srcOrd="7" destOrd="0" parTransId="{F8496039-4E8B-48D2-BF2C-6E35D34CE944}" sibTransId="{7B581233-66C8-4FCF-9609-AC6A56526A25}"/>
    <dgm:cxn modelId="{48AA9E2B-D487-4976-879E-47EA35F977F9}" type="presOf" srcId="{93F15A2D-E02C-4F40-B03F-80E34908AD76}" destId="{D958BD54-14ED-44C8-9AE7-147607F27911}" srcOrd="0" destOrd="0" presId="urn:microsoft.com/office/officeart/2005/8/layout/default"/>
    <dgm:cxn modelId="{2047D647-D309-49F8-AD1C-B8FC87A46050}" type="presOf" srcId="{BD334A57-1EB2-4B6E-AB13-8D3AEA1E5B34}" destId="{41812563-6A27-4873-B406-9BAF587350CB}" srcOrd="0" destOrd="0" presId="urn:microsoft.com/office/officeart/2005/8/layout/default"/>
    <dgm:cxn modelId="{E7482283-4C00-4B4A-B87F-D85CD0F47AE1}" srcId="{22AF8742-2B27-4715-BC92-116E4D6F94A6}" destId="{127E5970-BA07-4163-BCDC-B0B2A1C71265}" srcOrd="0" destOrd="0" parTransId="{AC254F00-B423-4B31-9788-188265F9D31C}" sibTransId="{45477AB9-1F55-4573-B15E-DD6A6A91CC9D}"/>
    <dgm:cxn modelId="{50AA8D92-6E37-47FA-BEE2-5A95786B542C}" type="presOf" srcId="{7B16DC19-15FF-421B-A044-BFB1D7584C3C}" destId="{38232533-D2CC-4DB1-B81D-6C017188D7E2}" srcOrd="0" destOrd="0" presId="urn:microsoft.com/office/officeart/2005/8/layout/default"/>
    <dgm:cxn modelId="{55EEAB96-4B00-4375-A76F-B6CB5F23E711}" srcId="{22AF8742-2B27-4715-BC92-116E4D6F94A6}" destId="{F75AD1AA-83EE-40C0-BE8C-023157FAAF79}" srcOrd="8" destOrd="0" parTransId="{7F29B4AD-2879-49BA-B100-AF65EB08CA9B}" sibTransId="{A6842E80-1B21-47EC-AD86-4E43E18350FB}"/>
    <dgm:cxn modelId="{F397319E-4060-496B-A5B4-74AE7D4C4793}" srcId="{22AF8742-2B27-4715-BC92-116E4D6F94A6}" destId="{7B16DC19-15FF-421B-A044-BFB1D7584C3C}" srcOrd="2" destOrd="0" parTransId="{3DF9C89E-A955-4124-A9A9-37D43103421C}" sibTransId="{C30CB950-A09B-4A5B-A012-8F8447D22653}"/>
    <dgm:cxn modelId="{E2098CA3-827B-44CD-AB90-2161E5F1B67E}" type="presOf" srcId="{804282B3-BEF9-4389-BB30-600144C3E7A2}" destId="{797BB2CE-D79D-4FD5-901C-E148D2C3F552}" srcOrd="0" destOrd="0" presId="urn:microsoft.com/office/officeart/2005/8/layout/default"/>
    <dgm:cxn modelId="{1333F6A8-89A3-46C6-9EB0-F248485B976B}" srcId="{22AF8742-2B27-4715-BC92-116E4D6F94A6}" destId="{C1B77AC0-DA5F-4560-A78B-46E76BEC302A}" srcOrd="10" destOrd="0" parTransId="{F755CD20-A27C-4C88-B2C8-09A47594921B}" sibTransId="{B6B47E47-7DEB-4404-8837-DD2EF03F0898}"/>
    <dgm:cxn modelId="{318ABAAD-0CD0-4DE9-A8A5-57306F084B78}" type="presOf" srcId="{ACC30738-A8FD-4254-B401-42C3CED9446D}" destId="{A1B29AFD-CBF9-4E82-8432-DD3B94735EF6}" srcOrd="0" destOrd="0" presId="urn:microsoft.com/office/officeart/2005/8/layout/default"/>
    <dgm:cxn modelId="{1C6104BA-34B2-4A21-BD3F-1A4B67C35B0C}" type="presOf" srcId="{F75AD1AA-83EE-40C0-BE8C-023157FAAF79}" destId="{730BBC55-90F8-4968-9B75-A3ECA0E0C3A5}" srcOrd="0" destOrd="0" presId="urn:microsoft.com/office/officeart/2005/8/layout/default"/>
    <dgm:cxn modelId="{63E77BBC-6535-4FAB-B627-081007D74C62}" type="presOf" srcId="{C3836766-3047-4464-995C-94441E1DAE58}" destId="{80A33D91-BC2C-4040-8685-F7ECD0E11562}" srcOrd="0" destOrd="0" presId="urn:microsoft.com/office/officeart/2005/8/layout/default"/>
    <dgm:cxn modelId="{402C5ACD-2B07-40DA-943B-B160C662F60A}" srcId="{22AF8742-2B27-4715-BC92-116E4D6F94A6}" destId="{BD334A57-1EB2-4B6E-AB13-8D3AEA1E5B34}" srcOrd="3" destOrd="0" parTransId="{E2174A0B-571F-4E6E-A263-80FAD013EF38}" sibTransId="{463F6FE1-F8FC-427D-BF46-2D13DD87AA35}"/>
    <dgm:cxn modelId="{4671B4D6-92EB-4CD8-B8CF-63E9542C9E11}" srcId="{22AF8742-2B27-4715-BC92-116E4D6F94A6}" destId="{ACC30738-A8FD-4254-B401-42C3CED9446D}" srcOrd="6" destOrd="0" parTransId="{E4D8CACB-B129-4708-A6D6-442598DF6C02}" sibTransId="{B3E4F98D-18FF-430F-A881-3C1530468B29}"/>
    <dgm:cxn modelId="{2CE005DA-AFD9-4818-BC74-BAED51F3B44A}" srcId="{22AF8742-2B27-4715-BC92-116E4D6F94A6}" destId="{804282B3-BEF9-4389-BB30-600144C3E7A2}" srcOrd="11" destOrd="0" parTransId="{56155A79-B7EB-4411-8FB1-96E2ED1121CB}" sibTransId="{85271EC2-F932-47B5-A34F-465EF8BD6B2E}"/>
    <dgm:cxn modelId="{CA31DDDC-DEB9-434D-9991-3B82181BA557}" srcId="{22AF8742-2B27-4715-BC92-116E4D6F94A6}" destId="{A821FAF0-007D-4154-95C5-C2D664BCA3C8}" srcOrd="4" destOrd="0" parTransId="{03DCDBCC-B03B-4158-933C-76BED3B58482}" sibTransId="{FC9C4D84-8360-4E28-86DF-40974482CAC5}"/>
    <dgm:cxn modelId="{F6421EE1-E915-464C-8916-D42A83FC3742}" type="presOf" srcId="{A821FAF0-007D-4154-95C5-C2D664BCA3C8}" destId="{7E75B9EF-767A-490B-B81D-B053C1EA159B}" srcOrd="0" destOrd="0" presId="urn:microsoft.com/office/officeart/2005/8/layout/default"/>
    <dgm:cxn modelId="{AEAF6EE4-7DBF-4E7C-BC24-35ED6FBEEB9B}" type="presOf" srcId="{127E5970-BA07-4163-BCDC-B0B2A1C71265}" destId="{5172A5B1-D6F5-44A8-9D92-4F1E3168E074}" srcOrd="0" destOrd="0" presId="urn:microsoft.com/office/officeart/2005/8/layout/default"/>
    <dgm:cxn modelId="{202C36F3-68B0-4951-8A2E-696225434582}" type="presOf" srcId="{C1B77AC0-DA5F-4560-A78B-46E76BEC302A}" destId="{79B89855-BBEF-4F96-8F91-910DE90B02B2}" srcOrd="0" destOrd="0" presId="urn:microsoft.com/office/officeart/2005/8/layout/default"/>
    <dgm:cxn modelId="{D77831FD-FE3C-44E9-A9FA-9FDCCF267B6C}" type="presOf" srcId="{22AF8742-2B27-4715-BC92-116E4D6F94A6}" destId="{8A6BE5E3-C283-4D8D-9431-EAD437F610E9}" srcOrd="0" destOrd="0" presId="urn:microsoft.com/office/officeart/2005/8/layout/default"/>
    <dgm:cxn modelId="{B1BAC7FF-7BBB-44C1-BEEC-3785230248FC}" type="presOf" srcId="{0B39C7EC-3274-43CD-BE05-CED041651099}" destId="{1831E493-6FEC-4ADD-A1CC-C5EF8DD2B7CE}" srcOrd="0" destOrd="0" presId="urn:microsoft.com/office/officeart/2005/8/layout/default"/>
    <dgm:cxn modelId="{7D5A8512-AF75-488E-9443-51BE5CFF11A5}" type="presParOf" srcId="{8A6BE5E3-C283-4D8D-9431-EAD437F610E9}" destId="{5172A5B1-D6F5-44A8-9D92-4F1E3168E074}" srcOrd="0" destOrd="0" presId="urn:microsoft.com/office/officeart/2005/8/layout/default"/>
    <dgm:cxn modelId="{B7487B1C-4CC8-4FF2-B635-94F50CC31F6B}" type="presParOf" srcId="{8A6BE5E3-C283-4D8D-9431-EAD437F610E9}" destId="{C42B9104-5755-4BCB-8D97-D2C88C42307C}" srcOrd="1" destOrd="0" presId="urn:microsoft.com/office/officeart/2005/8/layout/default"/>
    <dgm:cxn modelId="{EEC38E32-F47A-46B8-A530-2A4DF9ECAC94}" type="presParOf" srcId="{8A6BE5E3-C283-4D8D-9431-EAD437F610E9}" destId="{A5928989-D24C-417D-A5A7-0609A826D62C}" srcOrd="2" destOrd="0" presId="urn:microsoft.com/office/officeart/2005/8/layout/default"/>
    <dgm:cxn modelId="{42FB1CCB-1BB6-498D-AD18-56D7C8E1FDAE}" type="presParOf" srcId="{8A6BE5E3-C283-4D8D-9431-EAD437F610E9}" destId="{E9FE09F8-C7E3-4DD0-83B7-0948420B928D}" srcOrd="3" destOrd="0" presId="urn:microsoft.com/office/officeart/2005/8/layout/default"/>
    <dgm:cxn modelId="{69DA1BBE-911A-4726-83D1-4C1DDEE2C79C}" type="presParOf" srcId="{8A6BE5E3-C283-4D8D-9431-EAD437F610E9}" destId="{38232533-D2CC-4DB1-B81D-6C017188D7E2}" srcOrd="4" destOrd="0" presId="urn:microsoft.com/office/officeart/2005/8/layout/default"/>
    <dgm:cxn modelId="{5B979BE4-893D-4940-8395-8DF2B7F8A3B1}" type="presParOf" srcId="{8A6BE5E3-C283-4D8D-9431-EAD437F610E9}" destId="{FE24DB1D-FC94-450C-AD6B-ECAB82EC61EF}" srcOrd="5" destOrd="0" presId="urn:microsoft.com/office/officeart/2005/8/layout/default"/>
    <dgm:cxn modelId="{78D99AEA-4D4B-442E-BD74-BED33523185A}" type="presParOf" srcId="{8A6BE5E3-C283-4D8D-9431-EAD437F610E9}" destId="{41812563-6A27-4873-B406-9BAF587350CB}" srcOrd="6" destOrd="0" presId="urn:microsoft.com/office/officeart/2005/8/layout/default"/>
    <dgm:cxn modelId="{D9E480B4-F68D-499F-A1DD-E03C74467444}" type="presParOf" srcId="{8A6BE5E3-C283-4D8D-9431-EAD437F610E9}" destId="{76C42B7B-A059-4A5C-90F8-09F0B368DF57}" srcOrd="7" destOrd="0" presId="urn:microsoft.com/office/officeart/2005/8/layout/default"/>
    <dgm:cxn modelId="{72C27EA7-2B21-4565-966F-4B279C383F48}" type="presParOf" srcId="{8A6BE5E3-C283-4D8D-9431-EAD437F610E9}" destId="{7E75B9EF-767A-490B-B81D-B053C1EA159B}" srcOrd="8" destOrd="0" presId="urn:microsoft.com/office/officeart/2005/8/layout/default"/>
    <dgm:cxn modelId="{14D0D8A8-20C6-4A20-85E5-564B2CE55500}" type="presParOf" srcId="{8A6BE5E3-C283-4D8D-9431-EAD437F610E9}" destId="{33CDBFF8-5C28-4B29-B8E2-7610BD64BE47}" srcOrd="9" destOrd="0" presId="urn:microsoft.com/office/officeart/2005/8/layout/default"/>
    <dgm:cxn modelId="{947540B8-1FFC-4D25-BAAD-9B6497008B3B}" type="presParOf" srcId="{8A6BE5E3-C283-4D8D-9431-EAD437F610E9}" destId="{1831E493-6FEC-4ADD-A1CC-C5EF8DD2B7CE}" srcOrd="10" destOrd="0" presId="urn:microsoft.com/office/officeart/2005/8/layout/default"/>
    <dgm:cxn modelId="{C511099F-D611-4CBD-A5D6-3875C93E1E6D}" type="presParOf" srcId="{8A6BE5E3-C283-4D8D-9431-EAD437F610E9}" destId="{1F0BAA34-244B-400F-807A-F16F44EA3A8C}" srcOrd="11" destOrd="0" presId="urn:microsoft.com/office/officeart/2005/8/layout/default"/>
    <dgm:cxn modelId="{6F078F0C-9DAF-4002-8599-C4ED0F1BEECD}" type="presParOf" srcId="{8A6BE5E3-C283-4D8D-9431-EAD437F610E9}" destId="{A1B29AFD-CBF9-4E82-8432-DD3B94735EF6}" srcOrd="12" destOrd="0" presId="urn:microsoft.com/office/officeart/2005/8/layout/default"/>
    <dgm:cxn modelId="{A0786250-15CF-48C2-9F11-A491CDE33353}" type="presParOf" srcId="{8A6BE5E3-C283-4D8D-9431-EAD437F610E9}" destId="{EA731CDE-9D51-493B-B6B7-1BFAAA242D40}" srcOrd="13" destOrd="0" presId="urn:microsoft.com/office/officeart/2005/8/layout/default"/>
    <dgm:cxn modelId="{2368B91B-5C9C-473C-8284-5AD7A5A71C19}" type="presParOf" srcId="{8A6BE5E3-C283-4D8D-9431-EAD437F610E9}" destId="{D958BD54-14ED-44C8-9AE7-147607F27911}" srcOrd="14" destOrd="0" presId="urn:microsoft.com/office/officeart/2005/8/layout/default"/>
    <dgm:cxn modelId="{0C238725-9600-4288-A0DE-8F946327B62E}" type="presParOf" srcId="{8A6BE5E3-C283-4D8D-9431-EAD437F610E9}" destId="{B67F9AC8-8BF8-42B1-9B02-622350750C34}" srcOrd="15" destOrd="0" presId="urn:microsoft.com/office/officeart/2005/8/layout/default"/>
    <dgm:cxn modelId="{54F5FCAE-1377-4325-808B-079F19BCBBA3}" type="presParOf" srcId="{8A6BE5E3-C283-4D8D-9431-EAD437F610E9}" destId="{730BBC55-90F8-4968-9B75-A3ECA0E0C3A5}" srcOrd="16" destOrd="0" presId="urn:microsoft.com/office/officeart/2005/8/layout/default"/>
    <dgm:cxn modelId="{15BFBB4D-501F-4D86-AC6D-1D069136A505}" type="presParOf" srcId="{8A6BE5E3-C283-4D8D-9431-EAD437F610E9}" destId="{92314C11-F840-4A0F-886D-A458746A9FF8}" srcOrd="17" destOrd="0" presId="urn:microsoft.com/office/officeart/2005/8/layout/default"/>
    <dgm:cxn modelId="{E6CC8996-684E-4B54-884C-594775291753}" type="presParOf" srcId="{8A6BE5E3-C283-4D8D-9431-EAD437F610E9}" destId="{80A33D91-BC2C-4040-8685-F7ECD0E11562}" srcOrd="18" destOrd="0" presId="urn:microsoft.com/office/officeart/2005/8/layout/default"/>
    <dgm:cxn modelId="{37C3B9CE-08F1-444C-AEE8-D0148A790F0E}" type="presParOf" srcId="{8A6BE5E3-C283-4D8D-9431-EAD437F610E9}" destId="{7D1606D7-217F-41F9-81A3-C2EC75521775}" srcOrd="19" destOrd="0" presId="urn:microsoft.com/office/officeart/2005/8/layout/default"/>
    <dgm:cxn modelId="{38792122-A2C1-4FC1-BC1B-1B5E5015D896}" type="presParOf" srcId="{8A6BE5E3-C283-4D8D-9431-EAD437F610E9}" destId="{79B89855-BBEF-4F96-8F91-910DE90B02B2}" srcOrd="20" destOrd="0" presId="urn:microsoft.com/office/officeart/2005/8/layout/default"/>
    <dgm:cxn modelId="{69776BF4-1B5F-475E-B82B-13AE5E4E3D52}" type="presParOf" srcId="{8A6BE5E3-C283-4D8D-9431-EAD437F610E9}" destId="{57BB51A2-B45E-47F8-998A-CA1EFC910A9E}" srcOrd="21" destOrd="0" presId="urn:microsoft.com/office/officeart/2005/8/layout/default"/>
    <dgm:cxn modelId="{B997B2F3-B2C1-4F42-8863-D45AE9526C59}" type="presParOf" srcId="{8A6BE5E3-C283-4D8D-9431-EAD437F610E9}" destId="{797BB2CE-D79D-4FD5-901C-E148D2C3F552}"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2A5B1-D6F5-44A8-9D92-4F1E3168E074}">
      <dsp:nvSpPr>
        <dsp:cNvPr id="0" name=""/>
        <dsp:cNvSpPr/>
      </dsp:nvSpPr>
      <dsp:spPr>
        <a:xfrm>
          <a:off x="33509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propiedad de los datos</a:t>
          </a:r>
          <a:endParaRPr lang="es-CO" sz="2300" kern="1200"/>
        </a:p>
      </dsp:txBody>
      <dsp:txXfrm>
        <a:off x="335091" y="3033"/>
        <a:ext cx="2839866" cy="1703919"/>
      </dsp:txXfrm>
    </dsp:sp>
    <dsp:sp modelId="{A5928989-D24C-417D-A5A7-0609A826D62C}">
      <dsp:nvSpPr>
        <dsp:cNvPr id="0" name=""/>
        <dsp:cNvSpPr/>
      </dsp:nvSpPr>
      <dsp:spPr>
        <a:xfrm>
          <a:off x="3458945"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calidad de los datos</a:t>
          </a:r>
          <a:endParaRPr lang="es-CO" sz="2300" kern="1200"/>
        </a:p>
      </dsp:txBody>
      <dsp:txXfrm>
        <a:off x="3458945" y="3033"/>
        <a:ext cx="2839866" cy="1703919"/>
      </dsp:txXfrm>
    </dsp:sp>
    <dsp:sp modelId="{38232533-D2CC-4DB1-B81D-6C017188D7E2}">
      <dsp:nvSpPr>
        <dsp:cNvPr id="0" name=""/>
        <dsp:cNvSpPr/>
      </dsp:nvSpPr>
      <dsp:spPr>
        <a:xfrm>
          <a:off x="6582798"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ver las interdependencias</a:t>
          </a:r>
          <a:endParaRPr lang="es-CO" sz="2300" kern="1200"/>
        </a:p>
      </dsp:txBody>
      <dsp:txXfrm>
        <a:off x="6582798" y="3033"/>
        <a:ext cx="2839866" cy="1703919"/>
      </dsp:txXfrm>
    </dsp:sp>
    <dsp:sp modelId="{41812563-6A27-4873-B406-9BAF587350CB}">
      <dsp:nvSpPr>
        <dsp:cNvPr id="0" name=""/>
        <dsp:cNvSpPr/>
      </dsp:nvSpPr>
      <dsp:spPr>
        <a:xfrm>
          <a:off x="970665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Conflictos de modelos</a:t>
          </a:r>
          <a:r>
            <a:rPr lang="es-CO" sz="2300" b="0" i="0" kern="1200" baseline="0"/>
            <a:t> entre áreas de negocio</a:t>
          </a:r>
          <a:endParaRPr lang="es-CO" sz="2300" kern="1200"/>
        </a:p>
      </dsp:txBody>
      <dsp:txXfrm>
        <a:off x="9706651" y="3033"/>
        <a:ext cx="2839866" cy="1703919"/>
      </dsp:txXfrm>
    </dsp:sp>
    <dsp:sp modelId="{7E75B9EF-767A-490B-B81D-B053C1EA159B}">
      <dsp:nvSpPr>
        <dsp:cNvPr id="0" name=""/>
        <dsp:cNvSpPr/>
      </dsp:nvSpPr>
      <dsp:spPr>
        <a:xfrm>
          <a:off x="33509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Gran esfuerzo</a:t>
          </a:r>
          <a:r>
            <a:rPr lang="es-CO" sz="2300" b="0" i="0" kern="1200" baseline="0"/>
            <a:t> de integración y coordinación que lleva a </a:t>
          </a:r>
          <a:r>
            <a:rPr lang="es-CO" sz="2300" b="1" i="0" kern="1200" baseline="0"/>
            <a:t>bypasses</a:t>
          </a:r>
          <a:r>
            <a:rPr lang="es-CO" sz="2300" b="0" i="0" kern="1200" baseline="0"/>
            <a:t> (saltos o atajos)</a:t>
          </a:r>
          <a:endParaRPr lang="es-CO" sz="2300" kern="1200"/>
        </a:p>
      </dsp:txBody>
      <dsp:txXfrm>
        <a:off x="335091" y="1990940"/>
        <a:ext cx="2839866" cy="1703919"/>
      </dsp:txXfrm>
    </dsp:sp>
    <dsp:sp modelId="{1831E493-6FEC-4ADD-A1CC-C5EF8DD2B7CE}">
      <dsp:nvSpPr>
        <dsp:cNvPr id="0" name=""/>
        <dsp:cNvSpPr/>
      </dsp:nvSpPr>
      <dsp:spPr>
        <a:xfrm>
          <a:off x="3458945"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dirty="0"/>
            <a:t>Equipos aislados</a:t>
          </a:r>
          <a:r>
            <a:rPr lang="es-CO" sz="2300" b="0" i="0" kern="1200" baseline="0" dirty="0"/>
            <a:t> ; Negocio y TI trabajan en </a:t>
          </a:r>
          <a:r>
            <a:rPr lang="es-CO" sz="2300" b="1" i="0" kern="1200" baseline="0" dirty="0"/>
            <a:t>silos</a:t>
          </a:r>
          <a:endParaRPr lang="es-CO" sz="2300" kern="1200" dirty="0"/>
        </a:p>
      </dsp:txBody>
      <dsp:txXfrm>
        <a:off x="3458945" y="1990940"/>
        <a:ext cx="2839866" cy="1703919"/>
      </dsp:txXfrm>
    </dsp:sp>
    <dsp:sp modelId="{A1B29AFD-CBF9-4E82-8432-DD3B94735EF6}">
      <dsp:nvSpPr>
        <dsp:cNvPr id="0" name=""/>
        <dsp:cNvSpPr/>
      </dsp:nvSpPr>
      <dsp:spPr>
        <a:xfrm>
          <a:off x="6582798"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Desconexión</a:t>
          </a:r>
          <a:r>
            <a:rPr lang="es-CO" sz="2300" b="0" i="0" kern="1200" baseline="0"/>
            <a:t> entre los </a:t>
          </a:r>
          <a:r>
            <a:rPr lang="es-CO" sz="2300" b="1" i="0" kern="1200" baseline="0"/>
            <a:t>productores de datos</a:t>
          </a:r>
          <a:r>
            <a:rPr lang="es-CO" sz="2300" b="0" i="0" kern="1200" baseline="0"/>
            <a:t> y los </a:t>
          </a:r>
          <a:r>
            <a:rPr lang="es-CO" sz="2300" b="1" i="0" kern="1200" baseline="0"/>
            <a:t>consumidores de datos</a:t>
          </a:r>
          <a:endParaRPr lang="es-CO" sz="2300" kern="1200"/>
        </a:p>
      </dsp:txBody>
      <dsp:txXfrm>
        <a:off x="6582798" y="1990940"/>
        <a:ext cx="2839866" cy="1703919"/>
      </dsp:txXfrm>
    </dsp:sp>
    <dsp:sp modelId="{D958BD54-14ED-44C8-9AE7-147607F27911}">
      <dsp:nvSpPr>
        <dsp:cNvPr id="0" name=""/>
        <dsp:cNvSpPr/>
      </dsp:nvSpPr>
      <dsp:spPr>
        <a:xfrm>
          <a:off x="970665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El </a:t>
          </a:r>
          <a:r>
            <a:rPr lang="es-CO" sz="2300" b="1" i="0" kern="1200" baseline="0"/>
            <a:t>equipo central</a:t>
          </a:r>
          <a:r>
            <a:rPr lang="es-CO" sz="2300" b="0" i="0" kern="1200" baseline="0"/>
            <a:t> se convierte en el </a:t>
          </a:r>
          <a:r>
            <a:rPr lang="es-CO" sz="2300" b="1" i="0" kern="1200" baseline="0"/>
            <a:t>cuello de botella</a:t>
          </a:r>
          <a:endParaRPr lang="es-CO" sz="2300" kern="1200"/>
        </a:p>
      </dsp:txBody>
      <dsp:txXfrm>
        <a:off x="9706651" y="1990940"/>
        <a:ext cx="2839866" cy="1703919"/>
      </dsp:txXfrm>
    </dsp:sp>
    <dsp:sp modelId="{730BBC55-90F8-4968-9B75-A3ECA0E0C3A5}">
      <dsp:nvSpPr>
        <dsp:cNvPr id="0" name=""/>
        <dsp:cNvSpPr/>
      </dsp:nvSpPr>
      <dsp:spPr>
        <a:xfrm>
          <a:off x="33509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aplicar políticas y gobernanza</a:t>
          </a:r>
          <a:endParaRPr lang="es-CO" sz="2300" kern="1200"/>
        </a:p>
      </dsp:txBody>
      <dsp:txXfrm>
        <a:off x="335091" y="3978846"/>
        <a:ext cx="2839866" cy="1703919"/>
      </dsp:txXfrm>
    </dsp:sp>
    <dsp:sp modelId="{80A33D91-BC2C-4040-8685-F7ECD0E11562}">
      <dsp:nvSpPr>
        <dsp:cNvPr id="0" name=""/>
        <dsp:cNvSpPr/>
      </dsp:nvSpPr>
      <dsp:spPr>
        <a:xfrm>
          <a:off x="3458945"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Difícil </a:t>
          </a:r>
          <a:r>
            <a:rPr lang="es-CO" sz="2300" b="1" i="0" kern="1200" baseline="0"/>
            <a:t>visualizar dependencias</a:t>
          </a:r>
          <a:r>
            <a:rPr lang="es-CO" sz="2300" b="0" i="0" kern="1200" baseline="0"/>
            <a:t> (deuda técnica)</a:t>
          </a:r>
          <a:endParaRPr lang="es-CO" sz="2300" kern="1200"/>
        </a:p>
      </dsp:txBody>
      <dsp:txXfrm>
        <a:off x="3458945" y="3978846"/>
        <a:ext cx="2839866" cy="1703919"/>
      </dsp:txXfrm>
    </dsp:sp>
    <dsp:sp modelId="{79B89855-BBEF-4F96-8F91-910DE90B02B2}">
      <dsp:nvSpPr>
        <dsp:cNvPr id="0" name=""/>
        <dsp:cNvSpPr/>
      </dsp:nvSpPr>
      <dsp:spPr>
        <a:xfrm>
          <a:off x="6582798"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Pequeños cambios</a:t>
          </a:r>
          <a:r>
            <a:rPr lang="es-CO" sz="2300" b="0" i="0" kern="1200" baseline="0"/>
            <a:t> se vuelven </a:t>
          </a:r>
          <a:r>
            <a:rPr lang="es-CO" sz="2300" b="1" i="0" kern="1200" baseline="0"/>
            <a:t>riesgosos</a:t>
          </a:r>
          <a:r>
            <a:rPr lang="es-CO" sz="2300" b="0" i="0" kern="1200" baseline="0"/>
            <a:t> por consecuencias inesperadas</a:t>
          </a:r>
          <a:endParaRPr lang="es-CO" sz="2300" kern="1200"/>
        </a:p>
      </dsp:txBody>
      <dsp:txXfrm>
        <a:off x="6582798" y="3978846"/>
        <a:ext cx="2839866" cy="1703919"/>
      </dsp:txXfrm>
    </dsp:sp>
    <dsp:sp modelId="{797BB2CE-D79D-4FD5-901C-E148D2C3F552}">
      <dsp:nvSpPr>
        <dsp:cNvPr id="0" name=""/>
        <dsp:cNvSpPr/>
      </dsp:nvSpPr>
      <dsp:spPr>
        <a:xfrm>
          <a:off x="970665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Propiedad técnica</a:t>
          </a:r>
          <a:r>
            <a:rPr lang="es-CO" sz="2300" b="0" i="0" kern="1200" baseline="0"/>
            <a:t> en lugar de </a:t>
          </a:r>
          <a:r>
            <a:rPr lang="es-CO" sz="2300" b="1" i="0" kern="1200" baseline="0"/>
            <a:t>propiedad de los datos</a:t>
          </a:r>
          <a:endParaRPr lang="es-CO" sz="2300" kern="1200"/>
        </a:p>
      </dsp:txBody>
      <dsp:txXfrm>
        <a:off x="9706651" y="3978846"/>
        <a:ext cx="2839866" cy="17039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BEB6964-3798-7965-FBE8-4B8F274A467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71BFF45-2615-D592-B3D4-2D01B684B0A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3ADF285-AC20-EE12-8C83-6AB9745EBB9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666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7657C67-0499-407B-8CF1-94F4A8AA351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14C4B6F-C0B0-5993-55D0-82AE9775A0F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58579A99-89FB-6C0D-B665-D85A4BC2E86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242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FBBF0DA-7B01-9E49-805A-9671F3A0A64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40BEEEE-3482-9AB8-D525-98FE7B13171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D0ADEF3-58E0-C997-B167-DF67C7F0BA8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81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E6041D13-2D87-6164-AFF4-691FB0626C8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D02A8A0-3151-97EB-45C0-953981A2CE9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6E881A5-5DF2-0475-2C86-6905DC653A0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798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C3BFD98D-8838-559E-0955-7FFC2990A9B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C1F7ACC-BD22-6ADA-BD97-AE95ED5B049B}"/>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7CCA37C-90B6-EA08-0C0C-D273E3E6CFE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69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F77ABF1-5101-953F-55F6-284C345B89D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4FAAE-CEFD-C5F6-6EFF-B68D33A1877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508F67B-7AFC-4B11-D6AA-59AF303A69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146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401ACDD-D2CF-BCDE-BE86-89A39E3A530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BDDBFB8-0BDE-E646-D479-43086B16E4E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D6FC4AE1-1F1D-EA4F-5C19-131D3E6CC06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3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D823057-D539-B999-9DFA-AD84C2D6E4D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D6652-ADAC-4206-A210-0F17D231E2A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5232BC9-DDCA-37EB-A9DA-6109689F683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445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52999FA-5072-C14A-A37A-6D5AD202063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CFD565-BE55-6391-9E80-D6AC5BCF9FF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BF73CF1-2898-1F40-4FF6-BEA4D9D3579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095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2D6ECF7-0BA9-394E-3A7E-B2B1F61A742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70A058-CC40-3015-BE2F-40F66143DA0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2:notes">
            <a:extLst>
              <a:ext uri="{FF2B5EF4-FFF2-40B4-BE49-F238E27FC236}">
                <a16:creationId xmlns:a16="http://schemas.microsoft.com/office/drawing/2014/main" id="{758B6678-FC94-2F50-CDFC-06DFED3ACE0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728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E194B97-9C18-5EB0-AD19-B6A1B629041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1EB93CD-8F5E-2FF9-8F4D-680EF4A777F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2064E88-DB32-F93A-0A04-F1622E026A3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74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F5C84663-A279-CA3A-0F9F-1B05E58C235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230F17AF-A84E-ACD9-BCDD-EC3FE14638C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95519F0-AA2B-3E2F-CE28-EE0808653763}"/>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807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FF8CDC-6213-F365-CF7A-866106F343E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7898E88-E98B-B983-9C1F-66FBCAAACB45}"/>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1144FF4-28AF-D454-08C6-37DBA887C5F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995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1AB5512-7FDA-B8A3-9082-A815490C213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3B24867-4B45-A824-13BA-81EC3E2227B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9E2EB553-B47E-2602-C6EB-A33AD7E326A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36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3F8BB97-AA52-04F3-3CDC-A2BF36048B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E0A9E60-35D0-CA68-5AC1-B12EE870050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8D9D914-C1F9-F633-D4D4-959C964659E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038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E16F17D-8483-642B-5565-0DEB5CB001D9}"/>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57A75BC-F12D-473F-6F18-923A6C57C4F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523D71C-1E34-8A21-50E3-A7003C214A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905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1053412-EF50-1257-97FA-70EBFF42D81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E83A41E-F1B7-E6BE-C05D-E504DBA41AFD}"/>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8D72A-A6D3-9F37-97F2-9304CA8F975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19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9A41567-A958-68F9-86EE-5211A738757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C83C6813-AA76-4AF3-3AD9-62C84AA6389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0AD019-A069-8288-789C-563147BDBA6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940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48ADB60-02AE-76DE-C659-E16F6550B7A3}"/>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5A589F4-93DB-06E9-2C0C-D5FFE1E3EA0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247D578-C6A8-9F62-602F-E2D79923ABED}"/>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11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052E1E6-323B-293B-F2BE-BA9F7D0A6C6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C471651-5400-547E-70D6-FFA03EBFF1F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965159B-3F33-2604-E8B1-E681A562F7F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905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56FD6EB0-992D-12FA-F495-9E384C2D555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00B9B418-24C5-30DF-B35B-A88F3477429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8B1942-C544-40A9-03BE-C081060BE06A}"/>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219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45B385E-20D7-BC32-D8B6-777D8C7EC07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D5B256D-EBF3-3023-2CE8-E797FFF1557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ED5698C-6010-447E-EE4D-EF38CEEB753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186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1AB092-C948-5E68-739C-EEB8B404549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5E708AF-813F-4800-8C88-FB6B9BBB2974}"/>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3AFB16C-C0F0-8EFE-0978-53041AAE4EE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16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6D0A43-3A4C-42FE-A1FE-27FB04EF543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52FECD1-7E8B-89C9-DE26-626E64E3B99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5895C6-F826-9E1A-B178-8549B60471D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863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6FF69BD-0D1F-226D-A34E-C14C4564F0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1266DCEB-AF75-168D-44DA-A6F8955698C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6AF97D0-42B8-0855-5E26-00FB5D587DA9}"/>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033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653E526-B474-7C21-AA5A-A4BEE866BB9D}"/>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78CC599-7D29-1A54-AAD2-2DF96244206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9AF5738-1332-DE7B-B044-D2CE469C93E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783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F45C4358-80A0-33F8-CC2C-81F0B8BF5EEF}"/>
            </a:ext>
          </a:extLst>
        </p:cNvPr>
        <p:cNvGrpSpPr/>
        <p:nvPr/>
      </p:nvGrpSpPr>
      <p:grpSpPr>
        <a:xfrm>
          <a:off x="0" y="0"/>
          <a:ext cx="0" cy="0"/>
          <a:chOff x="0" y="0"/>
          <a:chExt cx="0" cy="0"/>
        </a:xfrm>
      </p:grpSpPr>
      <p:sp>
        <p:nvSpPr>
          <p:cNvPr id="235" name="Google Shape;235;p6:notes">
            <a:extLst>
              <a:ext uri="{FF2B5EF4-FFF2-40B4-BE49-F238E27FC236}">
                <a16:creationId xmlns:a16="http://schemas.microsoft.com/office/drawing/2014/main" id="{886267D1-0179-D692-5867-ECEA4770C72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a:extLst>
              <a:ext uri="{FF2B5EF4-FFF2-40B4-BE49-F238E27FC236}">
                <a16:creationId xmlns:a16="http://schemas.microsoft.com/office/drawing/2014/main" id="{8864C825-48B1-DF44-2E4E-CC4B16A3605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580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0E1EC3F-AE54-4100-BBCA-54A7FA5A32A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D11E523-4463-3150-5212-E8D8469BA14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BD83580-218B-F469-C849-478C999E412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320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33D9A8-7899-8B1A-DA5F-1BF5D52317C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83B6340-2FD2-4FA3-A01E-4A32A166856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306608E-FFFF-899F-3A02-AB6EBB4F4D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112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028881C-117C-B383-477E-19B2FA3F5E5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BBF2EAD-62F8-DDBF-3441-CAF55BAC798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7F150D-FB22-AF76-E8FD-1F2464B5E37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792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1929FE57-5ACD-57FF-E220-1A13BAB99D8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614A207-2FE6-7334-9BD5-4A470E6E302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4A8D2-E44E-645D-36D5-02EF1458C6F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430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97591F9-F85E-5892-DC37-4A8B871947F7}"/>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77308DB-D17A-FF22-A74C-B35FE4E0FB6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AEF90B9-EAF5-F142-BC60-660F4300CB9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02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s://github.com/kaiwaehner/hivemq-mqtt-tensorflow-kafka-realtime-iot-machine-learning-training-inference" TargetMode="External"/><Relationship Id="rId5" Type="http://schemas.openxmlformats.org/officeDocument/2006/relationships/hyperlink" Target="https://www.kai-waehner.de/blog/2019/11/08/live-demo-iot-100-000-connected-cars-kubernetes-kafka-mqtt-tensorflow/" TargetMode="Externa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45.png"/><Relationship Id="rId12"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hyperlink" Target="https://wa.me/573206649412" TargetMode="External"/><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github.com/JEstebanMejiaV/curso-ingenieria-de-datos/raw/main/modulo-01_fundamentos/Caso%20de%20Estudio%20Arq%20EcoBanco%203000.md?plain=1" TargetMode="Externa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 Id="rId1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96043" y="4076700"/>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Diseño de Arquitecturas de Datos</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FFEA29D-2E9B-EA5F-8508-77172E8FAD49}"/>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A3BEAB4-F5DF-3452-3E70-79AB29AAAE42}"/>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3C1BF0F-41D7-03E9-2E59-7F69BFC51AD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2D900D7-4299-85AC-BE2E-2A6B52DDFD2E}"/>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B167927-AEE3-9752-7556-7C5EE198D8E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665BFA45-7A2C-FC76-2AD0-F656A9A9F61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6B4D2D5-E296-6C5D-1084-F04361A8CD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58B14FF-9B19-58C3-1344-0296A7ABEA26}"/>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BCAC0C3-B94D-AB20-AA44-65DA184C3BD1}"/>
              </a:ext>
            </a:extLst>
          </p:cNvPr>
          <p:cNvPicPr>
            <a:picLocks noChangeAspect="1"/>
          </p:cNvPicPr>
          <p:nvPr/>
        </p:nvPicPr>
        <p:blipFill>
          <a:blip r:embed="rId5"/>
          <a:stretch>
            <a:fillRect/>
          </a:stretch>
        </p:blipFill>
        <p:spPr>
          <a:xfrm>
            <a:off x="2475565" y="2426217"/>
            <a:ext cx="13794125" cy="6134956"/>
          </a:xfrm>
          <a:prstGeom prst="rect">
            <a:avLst/>
          </a:prstGeom>
        </p:spPr>
      </p:pic>
    </p:spTree>
    <p:extLst>
      <p:ext uri="{BB962C8B-B14F-4D97-AF65-F5344CB8AC3E}">
        <p14:creationId xmlns:p14="http://schemas.microsoft.com/office/powerpoint/2010/main" val="42188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BD8FBFE6-3980-7180-9ECF-C21DED27602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CB0F59-27DA-31D9-C4D4-1E0952C1C8C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DD95DB94-3ED2-BA8D-C8DC-45239CC6951F}"/>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29BAFE50-A230-F23E-4141-342073A8BBA0}"/>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2468C305-7AF2-28F2-03EB-D10DC933FCA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D6CECB42-C3EF-1F80-0EC9-8D053B9527A3}"/>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F46748F-2112-A7D6-9289-05F97080D40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1CCB05-36D5-F2CB-05DE-B06B13CDD0FC}"/>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B6600CE-D995-646F-FA78-76C4169196D3}"/>
              </a:ext>
            </a:extLst>
          </p:cNvPr>
          <p:cNvPicPr>
            <a:picLocks noChangeAspect="1"/>
          </p:cNvPicPr>
          <p:nvPr/>
        </p:nvPicPr>
        <p:blipFill>
          <a:blip r:embed="rId5"/>
          <a:stretch>
            <a:fillRect/>
          </a:stretch>
        </p:blipFill>
        <p:spPr>
          <a:xfrm>
            <a:off x="1414847" y="2637583"/>
            <a:ext cx="7524872" cy="4769963"/>
          </a:xfrm>
          <a:prstGeom prst="rect">
            <a:avLst/>
          </a:prstGeom>
        </p:spPr>
      </p:pic>
      <p:pic>
        <p:nvPicPr>
          <p:cNvPr id="6" name="Imagen 5">
            <a:extLst>
              <a:ext uri="{FF2B5EF4-FFF2-40B4-BE49-F238E27FC236}">
                <a16:creationId xmlns:a16="http://schemas.microsoft.com/office/drawing/2014/main" id="{3112850B-4FB3-91E7-FA49-4E2D260F4A47}"/>
              </a:ext>
            </a:extLst>
          </p:cNvPr>
          <p:cNvPicPr>
            <a:picLocks noChangeAspect="1"/>
          </p:cNvPicPr>
          <p:nvPr/>
        </p:nvPicPr>
        <p:blipFill>
          <a:blip r:embed="rId6"/>
          <a:stretch>
            <a:fillRect/>
          </a:stretch>
        </p:blipFill>
        <p:spPr>
          <a:xfrm>
            <a:off x="9990305" y="3103485"/>
            <a:ext cx="7783959" cy="4080027"/>
          </a:xfrm>
          <a:prstGeom prst="rect">
            <a:avLst/>
          </a:prstGeom>
        </p:spPr>
      </p:pic>
      <p:grpSp>
        <p:nvGrpSpPr>
          <p:cNvPr id="7" name="Google Shape;108;p2">
            <a:extLst>
              <a:ext uri="{FF2B5EF4-FFF2-40B4-BE49-F238E27FC236}">
                <a16:creationId xmlns:a16="http://schemas.microsoft.com/office/drawing/2014/main" id="{860C3BAD-4D76-869D-3616-7AEC79FA0E82}"/>
              </a:ext>
            </a:extLst>
          </p:cNvPr>
          <p:cNvGrpSpPr/>
          <p:nvPr/>
        </p:nvGrpSpPr>
        <p:grpSpPr>
          <a:xfrm>
            <a:off x="1952032" y="7314814"/>
            <a:ext cx="6450502" cy="1492780"/>
            <a:chOff x="0" y="-375833"/>
            <a:chExt cx="7433261" cy="1990374"/>
          </a:xfrm>
        </p:grpSpPr>
        <p:grpSp>
          <p:nvGrpSpPr>
            <p:cNvPr id="8" name="Google Shape;109;p2">
              <a:extLst>
                <a:ext uri="{FF2B5EF4-FFF2-40B4-BE49-F238E27FC236}">
                  <a16:creationId xmlns:a16="http://schemas.microsoft.com/office/drawing/2014/main" id="{C662CC23-E626-2A05-798A-12C07C0098A5}"/>
                </a:ext>
              </a:extLst>
            </p:cNvPr>
            <p:cNvGrpSpPr/>
            <p:nvPr/>
          </p:nvGrpSpPr>
          <p:grpSpPr>
            <a:xfrm>
              <a:off x="0" y="-375833"/>
              <a:ext cx="7433261" cy="1268555"/>
              <a:chOff x="0" y="-88088"/>
              <a:chExt cx="1742214" cy="297325"/>
            </a:xfrm>
          </p:grpSpPr>
          <p:sp>
            <p:nvSpPr>
              <p:cNvPr id="10" name="Google Shape;110;p2">
                <a:extLst>
                  <a:ext uri="{FF2B5EF4-FFF2-40B4-BE49-F238E27FC236}">
                    <a16:creationId xmlns:a16="http://schemas.microsoft.com/office/drawing/2014/main" id="{C8AA451C-A2FB-60D5-ABE8-CC3E14364408}"/>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5853E10C-0560-914C-6564-3D119570C1B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112;p2">
              <a:extLst>
                <a:ext uri="{FF2B5EF4-FFF2-40B4-BE49-F238E27FC236}">
                  <a16:creationId xmlns:a16="http://schemas.microsoft.com/office/drawing/2014/main" id="{18CDFB0F-0875-7DCC-7E44-D36327383560}"/>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a:t>
              </a:r>
              <a:r>
                <a:rPr lang="es-CO" sz="3200" dirty="0" err="1">
                  <a:solidFill>
                    <a:schemeClr val="bg1"/>
                  </a:solidFill>
                </a:rPr>
                <a:t>Inmon</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pSp>
        <p:nvGrpSpPr>
          <p:cNvPr id="12" name="Google Shape;108;p2">
            <a:extLst>
              <a:ext uri="{FF2B5EF4-FFF2-40B4-BE49-F238E27FC236}">
                <a16:creationId xmlns:a16="http://schemas.microsoft.com/office/drawing/2014/main" id="{5C050CBC-3EBB-EE1A-C6BB-67D5BBDA713D}"/>
              </a:ext>
            </a:extLst>
          </p:cNvPr>
          <p:cNvGrpSpPr/>
          <p:nvPr/>
        </p:nvGrpSpPr>
        <p:grpSpPr>
          <a:xfrm>
            <a:off x="10623087" y="7289047"/>
            <a:ext cx="6450502" cy="1492780"/>
            <a:chOff x="0" y="-375833"/>
            <a:chExt cx="7433261" cy="1990374"/>
          </a:xfrm>
        </p:grpSpPr>
        <p:grpSp>
          <p:nvGrpSpPr>
            <p:cNvPr id="13" name="Google Shape;109;p2">
              <a:extLst>
                <a:ext uri="{FF2B5EF4-FFF2-40B4-BE49-F238E27FC236}">
                  <a16:creationId xmlns:a16="http://schemas.microsoft.com/office/drawing/2014/main" id="{D0611E79-530B-D29B-AB9E-7650FF90C1A6}"/>
                </a:ext>
              </a:extLst>
            </p:cNvPr>
            <p:cNvGrpSpPr/>
            <p:nvPr/>
          </p:nvGrpSpPr>
          <p:grpSpPr>
            <a:xfrm>
              <a:off x="0" y="-375833"/>
              <a:ext cx="7433261" cy="1268555"/>
              <a:chOff x="0" y="-88088"/>
              <a:chExt cx="1742214" cy="297325"/>
            </a:xfrm>
          </p:grpSpPr>
          <p:sp>
            <p:nvSpPr>
              <p:cNvPr id="15" name="Google Shape;110;p2">
                <a:extLst>
                  <a:ext uri="{FF2B5EF4-FFF2-40B4-BE49-F238E27FC236}">
                    <a16:creationId xmlns:a16="http://schemas.microsoft.com/office/drawing/2014/main" id="{FD0251D9-A8E7-FC15-1160-FDC300B586D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11;p2">
                <a:extLst>
                  <a:ext uri="{FF2B5EF4-FFF2-40B4-BE49-F238E27FC236}">
                    <a16:creationId xmlns:a16="http://schemas.microsoft.com/office/drawing/2014/main" id="{5F74EAE8-807A-266D-708D-F0D97F96F7EF}"/>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4" name="Google Shape;112;p2">
              <a:extLst>
                <a:ext uri="{FF2B5EF4-FFF2-40B4-BE49-F238E27FC236}">
                  <a16:creationId xmlns:a16="http://schemas.microsoft.com/office/drawing/2014/main" id="{C654FB4C-9E3B-63E3-195A-416CDBE06431}"/>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Kimball</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3287624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C35E5F4-E9B4-DB3C-DA2C-7E271C79FE3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5A4CA05C-6592-A3A4-5CA5-280670EBE07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EFCA7E5-B666-EE32-A690-23F35DA3E39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4EAAE28-BAD4-06BF-E0A9-28E67A0592FD}"/>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224DF93-A82D-FFB4-2624-1677D4E4BF8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851CF3A-005C-0C67-E4AB-CA7857C74B7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2ED27DF-EB83-1D34-C155-3653B22C859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409A1EF-DFBB-E098-4B44-87FC62730BF0}"/>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0F859EA-D02D-82AE-691F-C5A5310C3EC2}"/>
              </a:ext>
            </a:extLst>
          </p:cNvPr>
          <p:cNvSpPr txBox="1"/>
          <p:nvPr/>
        </p:nvSpPr>
        <p:spPr>
          <a:xfrm>
            <a:off x="1108936" y="2327344"/>
            <a:ext cx="7453752" cy="5632311"/>
          </a:xfrm>
          <a:prstGeom prst="rect">
            <a:avLst/>
          </a:prstGeom>
          <a:noFill/>
        </p:spPr>
        <p:txBody>
          <a:bodyPr wrap="square">
            <a:spAutoFit/>
          </a:bodyPr>
          <a:lstStyle/>
          <a:p>
            <a:r>
              <a:rPr lang="es-ES" sz="2000" dirty="0"/>
              <a:t>Ventajas:</a:t>
            </a:r>
          </a:p>
          <a:p>
            <a:endParaRPr lang="es-ES" sz="2000" dirty="0"/>
          </a:p>
          <a:p>
            <a:r>
              <a:rPr lang="es-ES" sz="2000" dirty="0"/>
              <a:t>Informes de alto rendimiento: Los almacenes de datos están optimizados para la generación de informes y pueden gestionar consultas complejas de forma eficiente, proporcionando información rápida y facilitando la elaboración de informes de alto rendimiento.</a:t>
            </a:r>
          </a:p>
          <a:p>
            <a:endParaRPr lang="es-ES" sz="2000" dirty="0"/>
          </a:p>
          <a:p>
            <a:r>
              <a:rPr lang="es-ES" sz="2000" dirty="0"/>
              <a:t>Seguridad y consistencia de los datos: Los almacenes de datos mantienen un alto nivel de seguridad y garantizan la consistencia de los datos, proporcionando un entorno fiable para la toma de decisiones y el análisis.</a:t>
            </a:r>
          </a:p>
          <a:p>
            <a:endParaRPr lang="es-ES" sz="2000" dirty="0"/>
          </a:p>
          <a:p>
            <a:r>
              <a:rPr lang="es-ES" sz="2000" dirty="0"/>
              <a:t>Consultas y acceso sencillos: Los datos están bien organizados, lo que facilita las consultas y el acceso. Esto permite a los analistas de datos recuperarlos y trabajar con ellos rápidamente.</a:t>
            </a:r>
          </a:p>
          <a:p>
            <a:endParaRPr lang="es-ES" sz="2000" dirty="0"/>
          </a:p>
        </p:txBody>
      </p:sp>
      <p:sp>
        <p:nvSpPr>
          <p:cNvPr id="4" name="CuadroTexto 3">
            <a:extLst>
              <a:ext uri="{FF2B5EF4-FFF2-40B4-BE49-F238E27FC236}">
                <a16:creationId xmlns:a16="http://schemas.microsoft.com/office/drawing/2014/main" id="{40D0C3DB-B742-8788-321F-5084AF022DCF}"/>
              </a:ext>
            </a:extLst>
          </p:cNvPr>
          <p:cNvSpPr txBox="1"/>
          <p:nvPr/>
        </p:nvSpPr>
        <p:spPr>
          <a:xfrm>
            <a:off x="10422646" y="2327344"/>
            <a:ext cx="6546716" cy="4401205"/>
          </a:xfrm>
          <a:prstGeom prst="rect">
            <a:avLst/>
          </a:prstGeom>
          <a:noFill/>
        </p:spPr>
        <p:txBody>
          <a:bodyPr wrap="square">
            <a:spAutoFit/>
          </a:bodyPr>
          <a:lstStyle/>
          <a:p>
            <a:r>
              <a:rPr lang="es-ES" sz="2000" dirty="0"/>
              <a:t>Desafíos:</a:t>
            </a:r>
          </a:p>
          <a:p>
            <a:endParaRPr lang="es-ES" sz="2000" dirty="0"/>
          </a:p>
          <a:p>
            <a:r>
              <a:rPr lang="es-ES" sz="2000" dirty="0"/>
              <a:t>Es enfocado con datos estructurados: Un almacén de datos solo es adecuado para datos estructurados; es decir, no es apropiado para datos semiestructurados o no estructurados, como archivos de texto, imágenes o vídeos.</a:t>
            </a:r>
          </a:p>
          <a:p>
            <a:endParaRPr lang="es-ES" sz="2000" dirty="0"/>
          </a:p>
          <a:p>
            <a:r>
              <a:rPr lang="es-ES" sz="2000" dirty="0"/>
              <a:t>Alto coste: El procesamiento y el almacenamiento de grandes conjuntos de datos pueden resultar costosos, especialmente al trabajar con grandes volúmenes de datos. El mantenimiento de un sistema de este tipo puede requerir una inversión significativa tanto en infraestructura como en costes operativos.</a:t>
            </a:r>
            <a:endParaRPr lang="es-CO" sz="2000" dirty="0"/>
          </a:p>
        </p:txBody>
      </p:sp>
    </p:spTree>
    <p:extLst>
      <p:ext uri="{BB962C8B-B14F-4D97-AF65-F5344CB8AC3E}">
        <p14:creationId xmlns:p14="http://schemas.microsoft.com/office/powerpoint/2010/main" val="337470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4D36B8A-BF6C-29AC-B292-A5EF6E5B27B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A2D3860F-63D3-65B1-B218-6E56118BF58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EE98163-6838-4F1A-6735-43A94B9B8B9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7C1174CE-48EC-727D-A3EE-31748711C069}"/>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8E97D15D-C6D9-1E4F-4A50-5172501A30D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0B08C5D7-9A6E-AF73-9B96-82186B36629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35CA8011-BACB-871C-B335-B546EC4426D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B681B8DB-A446-01E9-1684-7E44F1D376C2}"/>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Datalake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97738D4E-04F8-960E-EF92-BDD6FEEAA315}"/>
              </a:ext>
            </a:extLst>
          </p:cNvPr>
          <p:cNvSpPr txBox="1"/>
          <p:nvPr/>
        </p:nvSpPr>
        <p:spPr>
          <a:xfrm>
            <a:off x="11023600" y="2568644"/>
            <a:ext cx="6816945" cy="6186309"/>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Almacenamiento de diferentes tipos de datos: Un lago de datos puede almacenar diversos tipos de datos (desde bases de datos hasta archivos de texto, imágenes y más) en su formato original. Los datos se suelen almacenar en un formato basado en archivos (como CSV, JSON o </a:t>
            </a:r>
            <a:r>
              <a:rPr lang="es-ES" sz="1800" dirty="0" err="1">
                <a:latin typeface="Poppins" panose="00000500000000000000" pitchFamily="2" charset="0"/>
                <a:cs typeface="Poppins" panose="00000500000000000000" pitchFamily="2" charset="0"/>
              </a:rPr>
              <a:t>Parquet</a:t>
            </a:r>
            <a:r>
              <a:rPr lang="es-ES" sz="1800" dirty="0">
                <a:latin typeface="Poppins" panose="00000500000000000000" pitchFamily="2" charset="0"/>
                <a:cs typeface="Poppins" panose="00000500000000000000" pitchFamily="2" charset="0"/>
              </a:rPr>
              <a:t>). Esto permite la inclusión de datos estructurados y no estructurados, lo que proporciona una gran flexibilidad en el almacenamiento de datos.</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Flexibilidad en el procesamiento de datos: Esta arquitectura ofrece una gran flexibilidad a los ingenieros y científicos de datos para procesar los datos como prefieran. Es ideal para tareas avanzadas de análisis y aprendizaje automático, ya que los datos originales se pueden procesar y transformar según sea necesario.</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Actualizaciones de datos: Un lago de datos es ideal para gestionar conjuntos de datos en constante cambio y crecimiento, y admite el procesamiento de datos en tiempo real o casi real. Esto lo hace especialmente útil para proyectos que requieren información actualizada para el análisis.</a:t>
            </a:r>
          </a:p>
        </p:txBody>
      </p:sp>
      <p:pic>
        <p:nvPicPr>
          <p:cNvPr id="4098" name="Picture 2" descr="Introduction to Data Lakehouses - David Alzamendi">
            <a:extLst>
              <a:ext uri="{FF2B5EF4-FFF2-40B4-BE49-F238E27FC236}">
                <a16:creationId xmlns:a16="http://schemas.microsoft.com/office/drawing/2014/main" id="{2A215866-A442-BFBA-4838-37610568B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83" y="2862231"/>
            <a:ext cx="10653683" cy="55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8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796F11C-BC96-578F-AAB4-40F9767ADC7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06DB049-541C-AE33-3CD8-34434B94AE59}"/>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5D497E1-1F01-5F48-4EB3-A94EDC2D539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F1DBB4B-6017-3D73-1C98-AEA7D2D75482}"/>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6A446294-018C-0950-3B01-C8D4CDFC79E7}"/>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CF1EC08-7F74-6C8B-10C9-AF72F63DAD8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BE756DA-E0D0-C8C9-47E6-CA6A69DE5E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3B42425-C856-E47A-186A-F797E5AEC74F}"/>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E059E7A-3EE4-D417-FF68-D7476A0EE226}"/>
              </a:ext>
            </a:extLst>
          </p:cNvPr>
          <p:cNvPicPr>
            <a:picLocks noChangeAspect="1"/>
          </p:cNvPicPr>
          <p:nvPr/>
        </p:nvPicPr>
        <p:blipFill>
          <a:blip r:embed="rId5"/>
          <a:stretch>
            <a:fillRect/>
          </a:stretch>
        </p:blipFill>
        <p:spPr>
          <a:xfrm>
            <a:off x="3451684" y="2211891"/>
            <a:ext cx="11812649" cy="7230484"/>
          </a:xfrm>
          <a:prstGeom prst="rect">
            <a:avLst/>
          </a:prstGeom>
        </p:spPr>
      </p:pic>
    </p:spTree>
    <p:extLst>
      <p:ext uri="{BB962C8B-B14F-4D97-AF65-F5344CB8AC3E}">
        <p14:creationId xmlns:p14="http://schemas.microsoft.com/office/powerpoint/2010/main" val="404291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E791FDE-220F-A398-CCC2-BCF8DB29196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97A76D2-7E07-F703-A70A-833765F4F4D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93B9CD6-9F01-71DB-A227-AC2F23FD896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33BC1FD-DB2F-F904-E147-08B90A74CF57}"/>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BEAD792C-F363-EC9A-3929-226872BC670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F357397-13E2-EB7F-817B-80F433046ED7}"/>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D9D4BC6-5F5E-DE06-7D27-90145BDB787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2AFA732-DEB8-5ECE-D5DF-4EA8FA31A1C8}"/>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Datalake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E4A170DA-F846-E1D8-5EDE-2CD7BFF9756B}"/>
              </a:ext>
            </a:extLst>
          </p:cNvPr>
          <p:cNvSpPr txBox="1"/>
          <p:nvPr/>
        </p:nvSpPr>
        <p:spPr>
          <a:xfrm>
            <a:off x="1108936" y="2327344"/>
            <a:ext cx="7453752" cy="5016758"/>
          </a:xfrm>
          <a:prstGeom prst="rect">
            <a:avLst/>
          </a:prstGeom>
          <a:noFill/>
        </p:spPr>
        <p:txBody>
          <a:bodyPr wrap="square">
            <a:spAutoFit/>
          </a:bodyPr>
          <a:lstStyle/>
          <a:p>
            <a:r>
              <a:rPr lang="es-ES" sz="2000" dirty="0"/>
              <a:t>Ventajas:</a:t>
            </a:r>
          </a:p>
          <a:p>
            <a:endParaRPr lang="es-ES" sz="2000" dirty="0"/>
          </a:p>
          <a:p>
            <a:r>
              <a:rPr lang="es-ES" sz="2000" dirty="0"/>
              <a:t>Almacenamiento de datos estructurados y no estructurados: Los lagos de datos permiten almacenar una amplia variedad de tipos de datos, lo que proporciona flexibilidad en el almacenamiento.</a:t>
            </a:r>
          </a:p>
          <a:p>
            <a:endParaRPr lang="es-ES" sz="2000" dirty="0"/>
          </a:p>
          <a:p>
            <a:r>
              <a:rPr lang="es-ES" sz="2000" dirty="0"/>
              <a:t>Flexibilidad de datos: Los lagos de datos ofrecen una flexibilidad significativa, lo que permite agregar fácilmente diferentes tipos de datos sin necesidad de una estructura rígida.</a:t>
            </a:r>
          </a:p>
          <a:p>
            <a:endParaRPr lang="es-ES" sz="2000" dirty="0"/>
          </a:p>
          <a:p>
            <a:r>
              <a:rPr lang="es-ES" sz="2000" dirty="0"/>
              <a:t>Ideales para aprendizaje automático y análisis avanzado: Gracias a su capacidad para almacenar datos sin procesar, los lagos de datos son ideales para tareas complejas de aprendizaje automático y procesos analíticos avanzados.</a:t>
            </a:r>
          </a:p>
          <a:p>
            <a:endParaRPr lang="es-ES" sz="2000" dirty="0"/>
          </a:p>
        </p:txBody>
      </p:sp>
      <p:sp>
        <p:nvSpPr>
          <p:cNvPr id="4" name="CuadroTexto 3">
            <a:extLst>
              <a:ext uri="{FF2B5EF4-FFF2-40B4-BE49-F238E27FC236}">
                <a16:creationId xmlns:a16="http://schemas.microsoft.com/office/drawing/2014/main" id="{19E6A2DB-52DB-31F2-822A-228EF71D4F65}"/>
              </a:ext>
            </a:extLst>
          </p:cNvPr>
          <p:cNvSpPr txBox="1"/>
          <p:nvPr/>
        </p:nvSpPr>
        <p:spPr>
          <a:xfrm>
            <a:off x="10145948" y="2399462"/>
            <a:ext cx="6546716" cy="4708981"/>
          </a:xfrm>
          <a:prstGeom prst="rect">
            <a:avLst/>
          </a:prstGeom>
          <a:noFill/>
        </p:spPr>
        <p:txBody>
          <a:bodyPr wrap="square">
            <a:spAutoFit/>
          </a:bodyPr>
          <a:lstStyle/>
          <a:p>
            <a:r>
              <a:rPr lang="es-ES" sz="2000" dirty="0"/>
              <a:t>Desafíos:</a:t>
            </a:r>
          </a:p>
          <a:p>
            <a:endParaRPr lang="es-ES" sz="2000" dirty="0"/>
          </a:p>
          <a:p>
            <a:r>
              <a:rPr lang="es-ES" sz="2000" dirty="0"/>
              <a:t>Gestión compleja de datos: Gestionar los datos en un lago de datos puede ser complejo. Sin una organización adecuada, los datos pueden ser difíciles de procesar, lo que puede generar el problema del "pantano de datos", donde los datos se desorganizan y se vuelven difíciles de manejar.</a:t>
            </a:r>
          </a:p>
          <a:p>
            <a:endParaRPr lang="es-ES" sz="2000" dirty="0"/>
          </a:p>
          <a:p>
            <a:r>
              <a:rPr lang="es-ES" sz="2000" dirty="0"/>
              <a:t>Seguridad de datos y control de acceso: En comparación con los almacenes de datos, gestionar la seguridad de los datos y el control de acceso en los lagos de datos puede ser más complejo debido a la variedad de tipos y formatos de datos almacenados en el sistema.</a:t>
            </a:r>
          </a:p>
        </p:txBody>
      </p:sp>
    </p:spTree>
    <p:extLst>
      <p:ext uri="{BB962C8B-B14F-4D97-AF65-F5344CB8AC3E}">
        <p14:creationId xmlns:p14="http://schemas.microsoft.com/office/powerpoint/2010/main" val="224866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E9A7AD2-D418-AF93-EF13-739EAFB4C33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B6DFB75-FFEA-6748-E6C7-F1E3727AC441}"/>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A382CE2-345C-9420-79E5-AC2BE185E08A}"/>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A2EFD3D-B844-7FDF-46D4-E38CD65AE2F4}"/>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24094AFC-F063-C93B-F104-4CD6D13AC12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CD5D7E9-DEB8-2822-9321-126743FED86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8AAEB52-6F48-B8D5-97B1-7640DBFAB2F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C7760E6-A8B9-E111-9E9E-C897EE219B5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047091-9056-BF52-C9FB-3F01E98936C5}"/>
              </a:ext>
            </a:extLst>
          </p:cNvPr>
          <p:cNvSpPr txBox="1"/>
          <p:nvPr/>
        </p:nvSpPr>
        <p:spPr>
          <a:xfrm>
            <a:off x="1324835" y="2185792"/>
            <a:ext cx="16412953" cy="741741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¿Qué es realmente un Data </a:t>
            </a:r>
            <a:r>
              <a:rPr lang="es-CO" sz="2400" b="1" dirty="0" err="1">
                <a:latin typeface="Poppins" panose="00000500000000000000" pitchFamily="2" charset="0"/>
                <a:cs typeface="Poppins" panose="00000500000000000000" pitchFamily="2" charset="0"/>
              </a:rPr>
              <a:t>Lakehouse</a:t>
            </a:r>
            <a:r>
              <a:rPr lang="es-CO" sz="2400" b="1" dirty="0">
                <a:latin typeface="Poppins" panose="00000500000000000000" pitchFamily="2" charset="0"/>
                <a:cs typeface="Poppins" panose="00000500000000000000" pitchFamily="2" charset="0"/>
              </a:rPr>
              <a:t>?</a:t>
            </a:r>
          </a:p>
          <a:p>
            <a:endParaRPr lang="es-CO" sz="2400" b="1" dirty="0">
              <a:latin typeface="Poppins" panose="00000500000000000000" pitchFamily="2" charset="0"/>
              <a:cs typeface="Poppins" panose="00000500000000000000" pitchFamily="2" charset="0"/>
            </a:endParaRPr>
          </a:p>
          <a:p>
            <a:r>
              <a:rPr lang="es-CO" sz="2400" dirty="0">
                <a:latin typeface="Poppins" panose="00000500000000000000" pitchFamily="2" charset="0"/>
                <a:cs typeface="Poppins" panose="00000500000000000000" pitchFamily="2" charset="0"/>
              </a:rPr>
              <a:t>Es un </a:t>
            </a:r>
            <a:r>
              <a:rPr lang="es-CO" sz="2400" b="1" dirty="0">
                <a:latin typeface="Poppins" panose="00000500000000000000" pitchFamily="2" charset="0"/>
                <a:cs typeface="Poppins" panose="00000500000000000000" pitchFamily="2" charset="0"/>
              </a:rPr>
              <a:t>patrón de arquitectura</a:t>
            </a:r>
            <a:r>
              <a:rPr lang="es-CO" sz="2400" dirty="0">
                <a:latin typeface="Poppins" panose="00000500000000000000" pitchFamily="2" charset="0"/>
                <a:cs typeface="Poppins" panose="00000500000000000000" pitchFamily="2" charset="0"/>
              </a:rPr>
              <a:t> que usa almacenamiento barato de </a:t>
            </a:r>
            <a:r>
              <a:rPr lang="es-CO" sz="2400" i="1" dirty="0" err="1">
                <a:latin typeface="Poppins" panose="00000500000000000000" pitchFamily="2" charset="0"/>
                <a:cs typeface="Poppins" panose="00000500000000000000" pitchFamily="2" charset="0"/>
              </a:rPr>
              <a:t>object</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(S3/ADLS/GCS) + un </a:t>
            </a:r>
            <a:r>
              <a:rPr lang="es-CO" sz="2400" b="1" dirty="0">
                <a:latin typeface="Poppins" panose="00000500000000000000" pitchFamily="2" charset="0"/>
                <a:cs typeface="Poppins" panose="00000500000000000000" pitchFamily="2" charset="0"/>
              </a:rPr>
              <a:t>formato de tabla abierto con ACID y metadatos</a:t>
            </a:r>
            <a:r>
              <a:rPr lang="es-CO" sz="2400" dirty="0">
                <a:latin typeface="Poppins" panose="00000500000000000000" pitchFamily="2" charset="0"/>
                <a:cs typeface="Poppins" panose="00000500000000000000" pitchFamily="2" charset="0"/>
              </a:rPr>
              <a:t> (Delta Lake, Apache Iceberg o </a:t>
            </a:r>
            <a:r>
              <a:rPr lang="es-CO" sz="2400" dirty="0" err="1">
                <a:latin typeface="Poppins" panose="00000500000000000000" pitchFamily="2" charset="0"/>
                <a:cs typeface="Poppins" panose="00000500000000000000" pitchFamily="2" charset="0"/>
              </a:rPr>
              <a:t>Hudi</a:t>
            </a:r>
            <a:r>
              <a:rPr lang="es-CO" sz="2400" dirty="0">
                <a:latin typeface="Poppins" panose="00000500000000000000" pitchFamily="2" charset="0"/>
                <a:cs typeface="Poppins" panose="00000500000000000000" pitchFamily="2" charset="0"/>
              </a:rPr>
              <a:t>) + </a:t>
            </a:r>
            <a:r>
              <a:rPr lang="es-CO" sz="2400" b="1" dirty="0">
                <a:latin typeface="Poppins" panose="00000500000000000000" pitchFamily="2" charset="0"/>
                <a:cs typeface="Poppins" panose="00000500000000000000" pitchFamily="2" charset="0"/>
              </a:rPr>
              <a:t>motores SQL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Athena</a:t>
            </a:r>
            <a:r>
              <a:rPr lang="es-CO" sz="2400" dirty="0">
                <a:latin typeface="Poppins" panose="00000500000000000000" pitchFamily="2" charset="0"/>
                <a:cs typeface="Poppins" panose="00000500000000000000" pitchFamily="2" charset="0"/>
              </a:rPr>
              <a:t>/Trino/</a:t>
            </a:r>
            <a:r>
              <a:rPr lang="es-CO" sz="2400" dirty="0" err="1">
                <a:latin typeface="Poppins" panose="00000500000000000000" pitchFamily="2" charset="0"/>
                <a:cs typeface="Poppins" panose="00000500000000000000" pitchFamily="2" charset="0"/>
              </a:rPr>
              <a:t>Spark</a:t>
            </a:r>
            <a:r>
              <a:rPr lang="es-CO" sz="2400" dirty="0">
                <a:latin typeface="Poppins" panose="00000500000000000000" pitchFamily="2" charset="0"/>
                <a:cs typeface="Poppins" panose="00000500000000000000" pitchFamily="2" charset="0"/>
              </a:rPr>
              <a:t>/</a:t>
            </a:r>
            <a:r>
              <a:rPr lang="es-CO" sz="2400" dirty="0" err="1">
                <a:latin typeface="Poppins" panose="00000500000000000000" pitchFamily="2" charset="0"/>
                <a:cs typeface="Poppins" panose="00000500000000000000" pitchFamily="2" charset="0"/>
              </a:rPr>
              <a:t>Redshift</a:t>
            </a:r>
            <a:r>
              <a:rPr lang="es-CO" sz="2400" dirty="0">
                <a:latin typeface="Poppins" panose="00000500000000000000" pitchFamily="2" charset="0"/>
                <a:cs typeface="Poppins" panose="00000500000000000000" pitchFamily="2" charset="0"/>
              </a:rPr>
              <a:t>, etc.).</a:t>
            </a:r>
          </a:p>
          <a:p>
            <a:br>
              <a:rPr lang="es-CO" sz="2400" dirty="0">
                <a:latin typeface="Poppins" panose="00000500000000000000" pitchFamily="2" charset="0"/>
                <a:cs typeface="Poppins" panose="00000500000000000000" pitchFamily="2" charset="0"/>
              </a:rPr>
            </a:br>
            <a:r>
              <a:rPr lang="es-CO" sz="2400" dirty="0">
                <a:latin typeface="Poppins" panose="00000500000000000000" pitchFamily="2" charset="0"/>
                <a:cs typeface="Poppins" panose="00000500000000000000" pitchFamily="2" charset="0"/>
              </a:rPr>
              <a:t>La “magia” está en la </a:t>
            </a:r>
            <a:r>
              <a:rPr lang="es-CO" sz="2400" b="1" dirty="0">
                <a:latin typeface="Poppins" panose="00000500000000000000" pitchFamily="2" charset="0"/>
                <a:cs typeface="Poppins" panose="00000500000000000000" pitchFamily="2" charset="0"/>
              </a:rPr>
              <a:t>capa de tabla</a:t>
            </a:r>
            <a:r>
              <a:rPr lang="es-CO" sz="2400" dirty="0">
                <a:latin typeface="Poppins" panose="00000500000000000000" pitchFamily="2" charset="0"/>
                <a:cs typeface="Poppins" panose="00000500000000000000" pitchFamily="2" charset="0"/>
              </a:rPr>
              <a:t>: índices/min-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time-</a:t>
            </a:r>
            <a:r>
              <a:rPr lang="es-CO" sz="2400" i="1" dirty="0" err="1">
                <a:latin typeface="Poppins" panose="00000500000000000000" pitchFamily="2" charset="0"/>
                <a:cs typeface="Poppins" panose="00000500000000000000" pitchFamily="2" charset="0"/>
              </a:rPr>
              <a:t>travel</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i="1" dirty="0">
                <a:latin typeface="Poppins" panose="00000500000000000000" pitchFamily="2" charset="0"/>
                <a:cs typeface="Poppins" panose="00000500000000000000" pitchFamily="2" charset="0"/>
              </a:rPr>
              <a:t>/</a:t>
            </a:r>
            <a:r>
              <a:rPr lang="es-CO" sz="2400" i="1" dirty="0" err="1">
                <a:latin typeface="Poppins" panose="00000500000000000000" pitchFamily="2" charset="0"/>
                <a:cs typeface="Poppins" panose="00000500000000000000" pitchFamily="2" charset="0"/>
              </a:rPr>
              <a:t>evolution</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MERGE/UPSERT</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compaction</a:t>
            </a:r>
            <a:r>
              <a:rPr lang="es-CO" sz="2400" dirty="0">
                <a:latin typeface="Poppins" panose="00000500000000000000" pitchFamily="2" charset="0"/>
                <a:cs typeface="Poppins" panose="00000500000000000000" pitchFamily="2" charset="0"/>
              </a:rPr>
              <a:t> y control de concurrencia.</a:t>
            </a:r>
          </a:p>
          <a:p>
            <a:br>
              <a:rPr lang="es-CO" sz="2400" dirty="0">
                <a:latin typeface="Poppins" panose="00000500000000000000" pitchFamily="2" charset="0"/>
                <a:cs typeface="Poppins" panose="00000500000000000000" pitchFamily="2" charset="0"/>
              </a:rPr>
            </a:br>
            <a:endParaRPr lang="es-CO" sz="2400" dirty="0">
              <a:latin typeface="Poppins" panose="00000500000000000000" pitchFamily="2" charset="0"/>
              <a:cs typeface="Poppins" panose="00000500000000000000" pitchFamily="2" charset="0"/>
            </a:endParaRPr>
          </a:p>
          <a:p>
            <a:r>
              <a:rPr lang="es-CO" sz="2400" b="1" dirty="0">
                <a:latin typeface="Poppins" panose="00000500000000000000" pitchFamily="2" charset="0"/>
                <a:cs typeface="Poppins" panose="00000500000000000000" pitchFamily="2" charset="0"/>
              </a:rPr>
              <a:t>Pilares del </a:t>
            </a:r>
            <a:r>
              <a:rPr lang="es-CO" sz="2400" b="1" dirty="0" err="1">
                <a:latin typeface="Poppins" panose="00000500000000000000" pitchFamily="2" charset="0"/>
                <a:cs typeface="Poppins" panose="00000500000000000000" pitchFamily="2" charset="0"/>
              </a:rPr>
              <a:t>Lakehouse</a:t>
            </a:r>
            <a:endParaRPr lang="es-CO" sz="2400" b="1" dirty="0">
              <a:latin typeface="Poppins" panose="00000500000000000000" pitchFamily="2" charset="0"/>
              <a:cs typeface="Poppins" panose="00000500000000000000" pitchFamily="2" charset="0"/>
            </a:endParaRPr>
          </a:p>
          <a:p>
            <a:endParaRPr lang="es-CO" sz="2400" b="1"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Separación compute/</a:t>
            </a:r>
            <a:r>
              <a:rPr lang="es-CO" sz="2400" b="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datos en S3; múltiples motores leen/escriben sin mover datos.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Tablas ACID</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y </a:t>
            </a:r>
            <a:r>
              <a:rPr lang="es-CO" sz="2400" i="1" dirty="0" err="1">
                <a:latin typeface="Poppins" panose="00000500000000000000" pitchFamily="2" charset="0"/>
                <a:cs typeface="Poppins" panose="00000500000000000000" pitchFamily="2" charset="0"/>
              </a:rPr>
              <a:t>transaction</a:t>
            </a:r>
            <a:r>
              <a:rPr lang="es-CO" sz="2400" i="1" dirty="0">
                <a:latin typeface="Poppins" panose="00000500000000000000" pitchFamily="2" charset="0"/>
                <a:cs typeface="Poppins" panose="00000500000000000000" pitchFamily="2" charset="0"/>
              </a:rPr>
              <a:t> log</a:t>
            </a:r>
            <a:r>
              <a:rPr lang="es-CO" sz="2400" dirty="0">
                <a:latin typeface="Poppins" panose="00000500000000000000" pitchFamily="2" charset="0"/>
                <a:cs typeface="Poppins" panose="00000500000000000000" pitchFamily="2" charset="0"/>
              </a:rPr>
              <a:t> → lecturas consistentes mientras hay escrituras.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Catálogo unificado</a:t>
            </a:r>
            <a:r>
              <a:rPr lang="es-CO" sz="2400" dirty="0">
                <a:latin typeface="Poppins" panose="00000500000000000000" pitchFamily="2" charset="0"/>
                <a:cs typeface="Poppins" panose="00000500000000000000" pitchFamily="2" charset="0"/>
              </a:rPr>
              <a:t>: descubrimiento, permisos y </a:t>
            </a:r>
            <a:r>
              <a:rPr lang="es-CO" sz="2400" i="1" dirty="0" err="1">
                <a:latin typeface="Poppins" panose="00000500000000000000" pitchFamily="2" charset="0"/>
                <a:cs typeface="Poppins" panose="00000500000000000000" pitchFamily="2" charset="0"/>
              </a:rPr>
              <a:t>governance</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Glue</a:t>
            </a:r>
            <a:r>
              <a:rPr lang="es-CO" sz="2400" dirty="0">
                <a:latin typeface="Poppins" panose="00000500000000000000" pitchFamily="2" charset="0"/>
                <a:cs typeface="Poppins" panose="00000500000000000000" pitchFamily="2" charset="0"/>
              </a:rPr>
              <a:t>/Unity/REST </a:t>
            </a:r>
            <a:r>
              <a:rPr lang="es-CO" sz="2400" dirty="0" err="1">
                <a:latin typeface="Poppins" panose="00000500000000000000" pitchFamily="2" charset="0"/>
                <a:cs typeface="Poppins" panose="00000500000000000000" pitchFamily="2" charset="0"/>
              </a:rPr>
              <a:t>Catalog</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Formato columna + </a:t>
            </a:r>
            <a:r>
              <a:rPr lang="es-CO" sz="2400" b="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Parquet</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partition</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pruning</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metadata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caching</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Esquemas y contratos</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dirty="0">
                <a:latin typeface="Poppins" panose="00000500000000000000" pitchFamily="2" charset="0"/>
                <a:cs typeface="Poppins" panose="00000500000000000000" pitchFamily="2" charset="0"/>
              </a:rPr>
              <a:t> + evolución controlada; ideal para </a:t>
            </a:r>
            <a:r>
              <a:rPr lang="es-CO" sz="2400" dirty="0" err="1">
                <a:latin typeface="Poppins" panose="00000500000000000000" pitchFamily="2" charset="0"/>
                <a:cs typeface="Poppins" panose="00000500000000000000" pitchFamily="2" charset="0"/>
              </a:rPr>
              <a:t>dbt</a:t>
            </a:r>
            <a:r>
              <a:rPr lang="es-CO" sz="2400" dirty="0">
                <a:latin typeface="Poppins" panose="00000500000000000000" pitchFamily="2" charset="0"/>
                <a:cs typeface="Poppins" panose="00000500000000000000" pitchFamily="2" charset="0"/>
              </a:rPr>
              <a:t> + </a:t>
            </a:r>
            <a:r>
              <a:rPr lang="es-CO" sz="2400" dirty="0" err="1">
                <a:latin typeface="Poppins" panose="00000500000000000000" pitchFamily="2" charset="0"/>
                <a:cs typeface="Poppins" panose="00000500000000000000" pitchFamily="2" charset="0"/>
              </a:rPr>
              <a:t>tests</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Time-</a:t>
            </a:r>
            <a:r>
              <a:rPr lang="es-CO" sz="2400" b="1" dirty="0" err="1">
                <a:latin typeface="Poppins" panose="00000500000000000000" pitchFamily="2" charset="0"/>
                <a:cs typeface="Poppins" panose="00000500000000000000" pitchFamily="2" charset="0"/>
              </a:rPr>
              <a:t>travel</a:t>
            </a:r>
            <a:r>
              <a:rPr lang="es-CO" sz="2400" b="1" dirty="0">
                <a:latin typeface="Poppins" panose="00000500000000000000" pitchFamily="2" charset="0"/>
                <a:cs typeface="Poppins" panose="00000500000000000000" pitchFamily="2" charset="0"/>
              </a:rPr>
              <a:t>/versionado</a:t>
            </a:r>
            <a:r>
              <a:rPr lang="es-CO" sz="2400" dirty="0">
                <a:latin typeface="Poppins" panose="00000500000000000000" pitchFamily="2" charset="0"/>
                <a:cs typeface="Poppins" panose="00000500000000000000" pitchFamily="2" charset="0"/>
              </a:rPr>
              <a:t>: reproducibilidad de reportes y auditoría.</a:t>
            </a:r>
          </a:p>
          <a:p>
            <a:pPr marL="342900" indent="-342900">
              <a:buFont typeface="Arial" panose="020B0604020202020204" pitchFamily="34" charset="0"/>
              <a:buChar char="•"/>
            </a:pPr>
            <a:r>
              <a:rPr lang="es-CO" sz="2400" b="1" dirty="0" err="1">
                <a:latin typeface="Poppins" panose="00000500000000000000" pitchFamily="2" charset="0"/>
                <a:cs typeface="Poppins" panose="00000500000000000000" pitchFamily="2" charset="0"/>
              </a:rPr>
              <a:t>Multi-modal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batch</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streaming</a:t>
            </a:r>
            <a:r>
              <a:rPr lang="es-CO" sz="2400" dirty="0">
                <a:latin typeface="Poppins" panose="00000500000000000000" pitchFamily="2" charset="0"/>
                <a:cs typeface="Poppins" panose="00000500000000000000" pitchFamily="2" charset="0"/>
              </a:rPr>
              <a:t> + ML/BI sobre el mismo dato (sin duplicar).</a:t>
            </a:r>
          </a:p>
          <a:p>
            <a:endParaRPr lang="es-ES" sz="2000" dirty="0"/>
          </a:p>
        </p:txBody>
      </p:sp>
    </p:spTree>
    <p:extLst>
      <p:ext uri="{BB962C8B-B14F-4D97-AF65-F5344CB8AC3E}">
        <p14:creationId xmlns:p14="http://schemas.microsoft.com/office/powerpoint/2010/main" val="4089633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4D6F3BE-2EB0-A293-507E-E442CC45F3C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D0FC6814-31C3-7F76-AE4B-BA45B62EAE8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BC0CB8B-0F57-627F-1F67-1C89F07A01F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0C0482F7-7448-E52A-67D8-072C00566156}"/>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E0B8C099-82FA-74CE-C8E2-4D6B7936355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2D223C8-8657-F98B-6520-87093E7420C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0BA5333-E86C-830F-53C5-3FABF97C18F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86F40B6E-DA10-9EB2-742F-BC4A047770DC}"/>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208EB2B-FC90-D061-1A75-6DB52AAC673C}"/>
              </a:ext>
            </a:extLst>
          </p:cNvPr>
          <p:cNvSpPr txBox="1"/>
          <p:nvPr/>
        </p:nvSpPr>
        <p:spPr>
          <a:xfrm>
            <a:off x="1150498" y="2603247"/>
            <a:ext cx="8946002" cy="7478970"/>
          </a:xfrm>
          <a:prstGeom prst="rect">
            <a:avLst/>
          </a:prstGeom>
          <a:noFill/>
        </p:spPr>
        <p:txBody>
          <a:bodyPr wrap="square">
            <a:spAutoFit/>
          </a:bodyPr>
          <a:lstStyle/>
          <a:p>
            <a:r>
              <a:rPr lang="es-ES" sz="2000" b="1" dirty="0"/>
              <a:t>Ventajas</a:t>
            </a:r>
          </a:p>
          <a:p>
            <a:endParaRPr lang="es-ES" sz="2000" b="1" dirty="0"/>
          </a:p>
          <a:p>
            <a:r>
              <a:rPr lang="es-ES" sz="2000" b="1" dirty="0"/>
              <a:t>1. Unificación de almacenamiento y análisis</a:t>
            </a:r>
          </a:p>
          <a:p>
            <a:r>
              <a:rPr lang="es-ES" sz="2000" dirty="0"/>
              <a:t>Los datos </a:t>
            </a:r>
            <a:r>
              <a:rPr lang="es-ES" sz="2000" b="1" dirty="0"/>
              <a:t>crudos y transformados</a:t>
            </a:r>
            <a:r>
              <a:rPr lang="es-ES" sz="2000" dirty="0"/>
              <a:t> coexisten en un solo repositorio.</a:t>
            </a:r>
          </a:p>
          <a:p>
            <a:r>
              <a:rPr lang="es-ES" sz="2000" dirty="0"/>
              <a:t>Evita mantener por separado un </a:t>
            </a:r>
            <a:r>
              <a:rPr lang="es-ES" sz="2000" i="1" dirty="0"/>
              <a:t>data </a:t>
            </a:r>
            <a:r>
              <a:rPr lang="es-ES" sz="2000" i="1" dirty="0" err="1"/>
              <a:t>lake</a:t>
            </a:r>
            <a:r>
              <a:rPr lang="es-ES" sz="2000" dirty="0"/>
              <a:t> y un </a:t>
            </a:r>
            <a:r>
              <a:rPr lang="es-ES" sz="2000" i="1" dirty="0"/>
              <a:t>data </a:t>
            </a:r>
            <a:r>
              <a:rPr lang="es-ES" sz="2000" i="1" dirty="0" err="1"/>
              <a:t>warehouse</a:t>
            </a:r>
            <a:r>
              <a:rPr lang="es-ES" sz="2000" dirty="0"/>
              <a:t>.</a:t>
            </a:r>
          </a:p>
          <a:p>
            <a:r>
              <a:rPr lang="es-ES" sz="2000" b="1" dirty="0"/>
              <a:t>2. Costos más bajos</a:t>
            </a:r>
          </a:p>
          <a:p>
            <a:r>
              <a:rPr lang="es-ES" sz="2000" dirty="0"/>
              <a:t>Se aprovecha </a:t>
            </a:r>
            <a:r>
              <a:rPr lang="es-ES" sz="2000" b="1" dirty="0"/>
              <a:t>almacenamiento en la nube barato (S3, ADLS, GCS)</a:t>
            </a:r>
            <a:r>
              <a:rPr lang="es-ES" sz="2000" dirty="0"/>
              <a:t>, y se paga solo por lo que se usa.</a:t>
            </a:r>
          </a:p>
          <a:p>
            <a:r>
              <a:rPr lang="es-ES" sz="2000" b="1" dirty="0"/>
              <a:t>3. Soporte para múltiples tipos de datos</a:t>
            </a:r>
          </a:p>
          <a:p>
            <a:r>
              <a:rPr lang="es-ES" sz="2000" dirty="0"/>
              <a:t>Estructurados (tablas SQL), Semiestructurados (JSON, </a:t>
            </a:r>
            <a:r>
              <a:rPr lang="es-ES" sz="2000" dirty="0" err="1"/>
              <a:t>Parquet</a:t>
            </a:r>
            <a:r>
              <a:rPr lang="es-ES" sz="2000" dirty="0"/>
              <a:t>, </a:t>
            </a:r>
            <a:r>
              <a:rPr lang="es-ES" sz="2000" dirty="0" err="1"/>
              <a:t>Avro</a:t>
            </a:r>
            <a:r>
              <a:rPr lang="es-ES" sz="2000" dirty="0"/>
              <a:t>), No estructurados (imágenes, audio, texto).</a:t>
            </a:r>
          </a:p>
          <a:p>
            <a:r>
              <a:rPr lang="es-ES" sz="2000" b="1" dirty="0"/>
              <a:t>4. Transacciones ACID</a:t>
            </a:r>
          </a:p>
          <a:p>
            <a:r>
              <a:rPr lang="es-ES" sz="2000" dirty="0"/>
              <a:t>Gracias a motores como </a:t>
            </a:r>
            <a:r>
              <a:rPr lang="es-ES" sz="2000" b="1" dirty="0"/>
              <a:t>Delta Lake o Iceberg</a:t>
            </a:r>
            <a:r>
              <a:rPr lang="es-ES" sz="2000" dirty="0"/>
              <a:t>, se evitan corrupciones de datos y se garantiza consistencia.</a:t>
            </a:r>
          </a:p>
          <a:p>
            <a:r>
              <a:rPr lang="es-ES" sz="2000" b="1" dirty="0"/>
              <a:t>5. Escalabilidad y rendimiento</a:t>
            </a:r>
          </a:p>
          <a:p>
            <a:r>
              <a:rPr lang="es-ES" sz="2000" dirty="0"/>
              <a:t>Puede manejar </a:t>
            </a:r>
            <a:r>
              <a:rPr lang="es-ES" sz="2000" b="1" dirty="0" err="1"/>
              <a:t>petabytes</a:t>
            </a:r>
            <a:r>
              <a:rPr lang="es-ES" sz="2000" b="1" dirty="0"/>
              <a:t> de datos</a:t>
            </a:r>
            <a:r>
              <a:rPr lang="es-ES" sz="2000" dirty="0"/>
              <a:t> con </a:t>
            </a:r>
            <a:r>
              <a:rPr lang="es-ES" sz="2000" b="1" dirty="0"/>
              <a:t>procesamiento distribuido</a:t>
            </a:r>
            <a:r>
              <a:rPr lang="es-ES" sz="2000" dirty="0"/>
              <a:t> (</a:t>
            </a:r>
            <a:r>
              <a:rPr lang="es-ES" sz="2000" dirty="0" err="1"/>
              <a:t>Spark</a:t>
            </a:r>
            <a:r>
              <a:rPr lang="es-ES" sz="2000" dirty="0"/>
              <a:t>, Presto, </a:t>
            </a:r>
            <a:r>
              <a:rPr lang="es-ES" sz="2000" dirty="0" err="1"/>
              <a:t>Athena</a:t>
            </a:r>
            <a:r>
              <a:rPr lang="es-ES" sz="2000" dirty="0"/>
              <a:t>).</a:t>
            </a:r>
          </a:p>
          <a:p>
            <a:r>
              <a:rPr lang="es-ES" sz="2000" b="1" dirty="0"/>
              <a:t>6. Menor duplicación y latencia</a:t>
            </a:r>
          </a:p>
          <a:p>
            <a:r>
              <a:rPr lang="es-ES" sz="2000" dirty="0"/>
              <a:t>Los analistas y científicos de datos </a:t>
            </a:r>
            <a:r>
              <a:rPr lang="es-ES" sz="2000" b="1" dirty="0"/>
              <a:t>usan la misma fuente de verdad</a:t>
            </a:r>
            <a:r>
              <a:rPr lang="es-ES" sz="2000" dirty="0"/>
              <a:t> sin mover los datos entre entornos.</a:t>
            </a:r>
          </a:p>
          <a:p>
            <a:r>
              <a:rPr lang="es-ES" sz="2000" b="1" dirty="0"/>
              <a:t>7. Integración con herramientas modernas</a:t>
            </a:r>
          </a:p>
          <a:p>
            <a:r>
              <a:rPr lang="es-ES" sz="2000" dirty="0"/>
              <a:t>Compatible con </a:t>
            </a:r>
            <a:r>
              <a:rPr lang="es-ES" sz="2000" b="1" dirty="0"/>
              <a:t>ML/AI</a:t>
            </a:r>
            <a:r>
              <a:rPr lang="es-ES" sz="2000" dirty="0"/>
              <a:t>, </a:t>
            </a:r>
            <a:r>
              <a:rPr lang="es-ES" sz="2000" b="1" dirty="0" err="1"/>
              <a:t>streaming</a:t>
            </a:r>
            <a:r>
              <a:rPr lang="es-ES" sz="2000" dirty="0"/>
              <a:t>, </a:t>
            </a:r>
            <a:r>
              <a:rPr lang="es-ES" sz="2000" b="1" dirty="0"/>
              <a:t>BI</a:t>
            </a:r>
            <a:r>
              <a:rPr lang="es-ES" sz="2000" dirty="0"/>
              <a:t> y </a:t>
            </a:r>
            <a:r>
              <a:rPr lang="es-ES" sz="2000" b="1" dirty="0" err="1"/>
              <a:t>governance</a:t>
            </a:r>
            <a:r>
              <a:rPr lang="es-ES" sz="2000" dirty="0"/>
              <a:t> (</a:t>
            </a:r>
            <a:r>
              <a:rPr lang="es-ES" sz="2000" dirty="0" err="1"/>
              <a:t>Glue</a:t>
            </a:r>
            <a:r>
              <a:rPr lang="es-ES" sz="2000" dirty="0"/>
              <a:t>, </a:t>
            </a:r>
            <a:r>
              <a:rPr lang="es-ES" sz="2000" dirty="0" err="1"/>
              <a:t>dbt</a:t>
            </a:r>
            <a:r>
              <a:rPr lang="es-ES" sz="2000" dirty="0"/>
              <a:t>, </a:t>
            </a:r>
            <a:r>
              <a:rPr lang="es-ES" sz="2000" dirty="0" err="1"/>
              <a:t>Airflow</a:t>
            </a:r>
            <a:r>
              <a:rPr lang="es-ES" sz="2000" dirty="0"/>
              <a:t>, Great </a:t>
            </a:r>
            <a:r>
              <a:rPr lang="es-ES" sz="2000" dirty="0" err="1"/>
              <a:t>Expectations</a:t>
            </a:r>
            <a:r>
              <a:rPr lang="es-ES" sz="2000" dirty="0"/>
              <a:t>, etc.).</a:t>
            </a:r>
          </a:p>
          <a:p>
            <a:endParaRPr lang="es-ES" sz="2000" dirty="0"/>
          </a:p>
        </p:txBody>
      </p:sp>
      <p:sp>
        <p:nvSpPr>
          <p:cNvPr id="4" name="CuadroTexto 3">
            <a:extLst>
              <a:ext uri="{FF2B5EF4-FFF2-40B4-BE49-F238E27FC236}">
                <a16:creationId xmlns:a16="http://schemas.microsoft.com/office/drawing/2014/main" id="{C5E8E547-C997-9BD6-6D29-577F415AE47C}"/>
              </a:ext>
            </a:extLst>
          </p:cNvPr>
          <p:cNvSpPr txBox="1"/>
          <p:nvPr/>
        </p:nvSpPr>
        <p:spPr>
          <a:xfrm>
            <a:off x="10298348" y="2942897"/>
            <a:ext cx="6546716" cy="4401205"/>
          </a:xfrm>
          <a:prstGeom prst="rect">
            <a:avLst/>
          </a:prstGeom>
          <a:noFill/>
        </p:spPr>
        <p:txBody>
          <a:bodyPr wrap="square">
            <a:spAutoFit/>
          </a:bodyPr>
          <a:lstStyle/>
          <a:p>
            <a:r>
              <a:rPr lang="es-ES" sz="2000" b="1" dirty="0"/>
              <a:t>Desventajas</a:t>
            </a:r>
          </a:p>
          <a:p>
            <a:endParaRPr lang="es-ES" sz="2000" b="1" dirty="0"/>
          </a:p>
          <a:p>
            <a:pPr marL="342900" indent="-342900">
              <a:buFont typeface="Arial" panose="020B0604020202020204" pitchFamily="34" charset="0"/>
              <a:buChar char="•"/>
            </a:pPr>
            <a:r>
              <a:rPr lang="es-ES" sz="2000" b="1" dirty="0"/>
              <a:t>Gobernanza y seguridad</a:t>
            </a:r>
            <a:r>
              <a:rPr lang="es-ES" sz="2000" dirty="0"/>
              <a:t> más complejas (catálogo, RBAC, PII).</a:t>
            </a:r>
          </a:p>
          <a:p>
            <a:pPr marL="342900" indent="-342900">
              <a:buFont typeface="Arial" panose="020B0604020202020204" pitchFamily="34" charset="0"/>
              <a:buChar char="•"/>
            </a:pPr>
            <a:r>
              <a:rPr lang="es-ES" sz="2000" b="1" dirty="0"/>
              <a:t>Operación y </a:t>
            </a:r>
            <a:r>
              <a:rPr lang="es-ES" sz="2000" b="1" dirty="0" err="1"/>
              <a:t>tuning</a:t>
            </a:r>
            <a:r>
              <a:rPr lang="es-ES" sz="2000" dirty="0"/>
              <a:t> requeridos (particiones, archivos pequeños, Z-</a:t>
            </a:r>
            <a:r>
              <a:rPr lang="es-ES" sz="2000" dirty="0" err="1"/>
              <a:t>order</a:t>
            </a:r>
            <a:r>
              <a:rPr lang="es-ES" sz="2000" dirty="0"/>
              <a:t>, etc.).</a:t>
            </a:r>
          </a:p>
          <a:p>
            <a:pPr marL="342900" indent="-342900">
              <a:buFont typeface="Arial" panose="020B0604020202020204" pitchFamily="34" charset="0"/>
              <a:buChar char="•"/>
            </a:pPr>
            <a:r>
              <a:rPr lang="es-ES" sz="2000" b="1" dirty="0"/>
              <a:t>Costos de cómputo</a:t>
            </a:r>
            <a:r>
              <a:rPr lang="es-ES" sz="2000" dirty="0"/>
              <a:t> pueden sorprender si no se optimiza/omite cachés.</a:t>
            </a:r>
          </a:p>
          <a:p>
            <a:pPr marL="342900" indent="-342900">
              <a:buFont typeface="Arial" panose="020B0604020202020204" pitchFamily="34" charset="0"/>
              <a:buChar char="•"/>
            </a:pPr>
            <a:r>
              <a:rPr lang="es-ES" sz="2000" b="1" dirty="0"/>
              <a:t>Madurez/compatibilidad</a:t>
            </a:r>
            <a:r>
              <a:rPr lang="es-ES" sz="2000" dirty="0"/>
              <a:t> desigual entre motores y formatos.</a:t>
            </a:r>
          </a:p>
          <a:p>
            <a:pPr marL="342900" indent="-342900">
              <a:buFont typeface="Arial" panose="020B0604020202020204" pitchFamily="34" charset="0"/>
              <a:buChar char="•"/>
            </a:pPr>
            <a:r>
              <a:rPr lang="es-ES" sz="2000" dirty="0"/>
              <a:t>Puede rendir </a:t>
            </a:r>
            <a:r>
              <a:rPr lang="es-ES" sz="2000" b="1" dirty="0"/>
              <a:t>peor que un DW muy optimizado</a:t>
            </a:r>
            <a:r>
              <a:rPr lang="es-ES" sz="2000" dirty="0"/>
              <a:t> para estrellas/OLAP puro.</a:t>
            </a:r>
          </a:p>
          <a:p>
            <a:pPr marL="342900" indent="-342900">
              <a:buFont typeface="Arial" panose="020B0604020202020204" pitchFamily="34" charset="0"/>
              <a:buChar char="•"/>
            </a:pPr>
            <a:r>
              <a:rPr lang="es-ES" sz="2000" b="1" dirty="0"/>
              <a:t>Curva de aprendizaje</a:t>
            </a:r>
            <a:r>
              <a:rPr lang="es-ES" sz="2000" dirty="0"/>
              <a:t> para el equipo (</a:t>
            </a:r>
            <a:r>
              <a:rPr lang="es-ES" sz="2000" dirty="0" err="1"/>
              <a:t>big</a:t>
            </a:r>
            <a:r>
              <a:rPr lang="es-ES" sz="2000" dirty="0"/>
              <a:t> data + DW).</a:t>
            </a:r>
          </a:p>
        </p:txBody>
      </p:sp>
    </p:spTree>
    <p:extLst>
      <p:ext uri="{BB962C8B-B14F-4D97-AF65-F5344CB8AC3E}">
        <p14:creationId xmlns:p14="http://schemas.microsoft.com/office/powerpoint/2010/main" val="2924042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C40E41C-C204-E36D-4BE0-14135DA5C7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882AAEDE-D141-49B8-C971-36C8F2581F4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FB0104B8-8B10-ABA4-B7CF-39EB3FE17EB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C9F0442-3E07-755D-71D4-0CB489CB88D4}"/>
              </a:ext>
            </a:extLst>
          </p:cNvPr>
          <p:cNvGrpSpPr/>
          <p:nvPr/>
        </p:nvGrpSpPr>
        <p:grpSpPr>
          <a:xfrm>
            <a:off x="720000" y="710874"/>
            <a:ext cx="7909650" cy="925701"/>
            <a:chOff x="0" y="-339725"/>
            <a:chExt cx="7433261" cy="1234269"/>
          </a:xfrm>
        </p:grpSpPr>
        <p:grpSp>
          <p:nvGrpSpPr>
            <p:cNvPr id="109" name="Google Shape;109;p2">
              <a:extLst>
                <a:ext uri="{FF2B5EF4-FFF2-40B4-BE49-F238E27FC236}">
                  <a16:creationId xmlns:a16="http://schemas.microsoft.com/office/drawing/2014/main" id="{204C32DB-4571-5C83-0D68-05CF0FF3711D}"/>
                </a:ext>
              </a:extLst>
            </p:cNvPr>
            <p:cNvGrpSpPr/>
            <p:nvPr/>
          </p:nvGrpSpPr>
          <p:grpSpPr>
            <a:xfrm>
              <a:off x="0" y="-339725"/>
              <a:ext cx="7433261" cy="1232447"/>
              <a:chOff x="0" y="-79625"/>
              <a:chExt cx="1742214" cy="288862"/>
            </a:xfrm>
          </p:grpSpPr>
          <p:sp>
            <p:nvSpPr>
              <p:cNvPr id="110" name="Google Shape;110;p2">
                <a:extLst>
                  <a:ext uri="{FF2B5EF4-FFF2-40B4-BE49-F238E27FC236}">
                    <a16:creationId xmlns:a16="http://schemas.microsoft.com/office/drawing/2014/main" id="{AF3E0FB4-598A-0F1F-B100-F79155EA37A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33C0DBD-DB7C-0330-16D5-143216E73192}"/>
                  </a:ext>
                </a:extLst>
              </p:cNvPr>
              <p:cNvSpPr txBox="1"/>
              <p:nvPr/>
            </p:nvSpPr>
            <p:spPr>
              <a:xfrm>
                <a:off x="0" y="-79625"/>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E251038-0BA7-EF94-9377-989B8EE753CF}"/>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378BD9A2-03B6-E1A1-F251-B3522FEA49D2}"/>
              </a:ext>
            </a:extLst>
          </p:cNvPr>
          <p:cNvPicPr>
            <a:picLocks noChangeAspect="1"/>
          </p:cNvPicPr>
          <p:nvPr/>
        </p:nvPicPr>
        <p:blipFill>
          <a:blip r:embed="rId5"/>
          <a:stretch>
            <a:fillRect/>
          </a:stretch>
        </p:blipFill>
        <p:spPr>
          <a:xfrm>
            <a:off x="2427937" y="2738102"/>
            <a:ext cx="13432125" cy="4810796"/>
          </a:xfrm>
          <a:prstGeom prst="rect">
            <a:avLst/>
          </a:prstGeom>
        </p:spPr>
      </p:pic>
    </p:spTree>
    <p:extLst>
      <p:ext uri="{BB962C8B-B14F-4D97-AF65-F5344CB8AC3E}">
        <p14:creationId xmlns:p14="http://schemas.microsoft.com/office/powerpoint/2010/main" val="2815678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6C2777F-CA65-8523-F2C2-DA07E4DFD12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B265679E-4D1F-C222-7C54-B791D2735B9F}"/>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402A73F-E09A-54A3-63D4-18A9C2F1120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B087E64-325E-B665-3BFB-65638BE4364D}"/>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AC48EF04-D923-8724-1748-A40362FE355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1A51BCD-A72D-AD48-EDFC-B7B4E7B47B2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1C3DC30-DCBA-1444-775C-F80E045F526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D743D0F-0F62-EB82-CAD8-24F4955C5015}"/>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90C287C1-FFB2-5458-6E2B-571977256628}"/>
              </a:ext>
            </a:extLst>
          </p:cNvPr>
          <p:cNvPicPr>
            <a:picLocks noChangeAspect="1"/>
          </p:cNvPicPr>
          <p:nvPr/>
        </p:nvPicPr>
        <p:blipFill>
          <a:blip r:embed="rId5"/>
          <a:stretch>
            <a:fillRect/>
          </a:stretch>
        </p:blipFill>
        <p:spPr>
          <a:xfrm>
            <a:off x="2294569" y="2283632"/>
            <a:ext cx="13698862" cy="6563641"/>
          </a:xfrm>
          <a:prstGeom prst="rect">
            <a:avLst/>
          </a:prstGeom>
        </p:spPr>
      </p:pic>
    </p:spTree>
    <p:extLst>
      <p:ext uri="{BB962C8B-B14F-4D97-AF65-F5344CB8AC3E}">
        <p14:creationId xmlns:p14="http://schemas.microsoft.com/office/powerpoint/2010/main" val="204218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EC2D-CC15-1BC1-30D0-D14EFB6238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2E2753-61EF-6902-23C1-D1188C235BF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17B99F0-DF08-043E-32EA-0700AFA808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14AE4B9-3FFA-A795-90E9-B1B001AB8F1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0CA364-AB4C-4622-BFF6-E8AD30030B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F0665E-10AB-9040-B06E-B406849BFD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C060FF-E0B3-88DE-D40A-36B9D6BC891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CC9AE82-8B1D-D875-E75A-B6962ACD39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C0CE72D-58F6-0C19-D2FB-83BCC72F7E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0A2E158-AC94-3BA6-6C2D-75D53DCCA42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7578B53-3142-A744-FED6-B5A8AF9A0B2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D00DC911-3CE3-067B-1826-0882AB709803}"/>
              </a:ext>
            </a:extLst>
          </p:cNvPr>
          <p:cNvSpPr txBox="1"/>
          <p:nvPr/>
        </p:nvSpPr>
        <p:spPr>
          <a:xfrm>
            <a:off x="2336164" y="968983"/>
            <a:ext cx="14554200" cy="9694962"/>
          </a:xfrm>
          <a:prstGeom prst="rect">
            <a:avLst/>
          </a:prstGeom>
          <a:noFill/>
        </p:spPr>
        <p:txBody>
          <a:bodyPr wrap="square">
            <a:spAutoFit/>
          </a:bodyPr>
          <a:lstStyle/>
          <a:p>
            <a:r>
              <a:rPr lang="es-ES" sz="3600" b="1" dirty="0">
                <a:latin typeface="Poppins 1 Bold" panose="020B0604020202020204" charset="0"/>
                <a:cs typeface="Poppins 1 Bold" panose="020B0604020202020204" charset="0"/>
              </a:rPr>
              <a:t>Agenda</a:t>
            </a:r>
          </a:p>
          <a:p>
            <a:endParaRPr lang="es-ES" sz="3600" b="1" dirty="0">
              <a:latin typeface="Poppins 1 Bold" panose="020B0604020202020204" charset="0"/>
              <a:cs typeface="Poppins 1 Bold" panose="020B0604020202020204" charset="0"/>
            </a:endParaRPr>
          </a:p>
          <a:p>
            <a:endParaRPr lang="es-ES" sz="3600" b="1" dirty="0">
              <a:latin typeface="Poppins 1 Bold" panose="020B0604020202020204" charset="0"/>
              <a:cs typeface="Poppins 1 Bold" panose="020B0604020202020204" charset="0"/>
            </a:endParaRPr>
          </a:p>
          <a:p>
            <a:r>
              <a:rPr lang="es-ES" sz="3600" dirty="0">
                <a:latin typeface="Poppins" panose="00000500000000000000" pitchFamily="2" charset="0"/>
                <a:cs typeface="Poppins" panose="00000500000000000000" pitchFamily="2" charset="0"/>
              </a:rPr>
              <a:t>1. Ejercicio : </a:t>
            </a:r>
            <a:r>
              <a:rPr lang="es-CO" sz="3600" dirty="0"/>
              <a:t>Análisis de Requisitos — </a:t>
            </a:r>
            <a:r>
              <a:rPr lang="es-CO" sz="3600" dirty="0" err="1"/>
              <a:t>EcoBanco</a:t>
            </a:r>
            <a:r>
              <a:rPr lang="es-CO" sz="3600" dirty="0"/>
              <a:t> 3000</a:t>
            </a:r>
            <a:endParaRPr lang="es-ES" sz="3600" dirty="0">
              <a:latin typeface="Poppins" panose="00000500000000000000" pitchFamily="2" charset="0"/>
              <a:cs typeface="Poppins" panose="00000500000000000000" pitchFamily="2" charset="0"/>
            </a:endParaRPr>
          </a:p>
          <a:p>
            <a:pPr lvl="0"/>
            <a:r>
              <a:rPr lang="es-MX" sz="3600" dirty="0">
                <a:latin typeface="Poppins" panose="00000500000000000000" pitchFamily="2" charset="0"/>
                <a:cs typeface="Poppins" panose="00000500000000000000" pitchFamily="2" charset="0"/>
              </a:rPr>
              <a:t>2. Patrón: Data </a:t>
            </a:r>
            <a:r>
              <a:rPr lang="es-MX" sz="3600" dirty="0" err="1">
                <a:latin typeface="Poppins" panose="00000500000000000000" pitchFamily="2" charset="0"/>
                <a:cs typeface="Poppins" panose="00000500000000000000" pitchFamily="2" charset="0"/>
              </a:rPr>
              <a:t>Warehouse</a:t>
            </a:r>
            <a:endParaRPr lang="es-MX" sz="3600" b="1" i="1" dirty="0">
              <a:latin typeface="Poppins" panose="00000500000000000000" pitchFamily="2" charset="0"/>
              <a:cs typeface="Poppins" panose="00000500000000000000" pitchFamily="2" charset="0"/>
            </a:endParaRPr>
          </a:p>
          <a:p>
            <a:pPr lvl="0"/>
            <a:r>
              <a:rPr lang="es-MX" sz="3600" dirty="0">
                <a:latin typeface="Poppins" panose="00000500000000000000" pitchFamily="2" charset="0"/>
                <a:cs typeface="Poppins" panose="00000500000000000000" pitchFamily="2" charset="0"/>
              </a:rPr>
              <a:t>3. Patrón: Data Lake</a:t>
            </a:r>
            <a:endParaRPr lang="es-MX" sz="3600" b="1" i="1" dirty="0">
              <a:latin typeface="Poppins" panose="00000500000000000000" pitchFamily="2" charset="0"/>
              <a:cs typeface="Poppins" panose="00000500000000000000" pitchFamily="2" charset="0"/>
            </a:endParaRPr>
          </a:p>
          <a:p>
            <a:r>
              <a:rPr lang="es-MX" sz="3600" dirty="0">
                <a:latin typeface="Poppins" panose="00000500000000000000" pitchFamily="2" charset="0"/>
                <a:cs typeface="Poppins" panose="00000500000000000000" pitchFamily="2" charset="0"/>
              </a:rPr>
              <a:t>4. Patrón: Data </a:t>
            </a:r>
            <a:r>
              <a:rPr lang="es-MX" sz="3600" dirty="0" err="1">
                <a:latin typeface="Poppins" panose="00000500000000000000" pitchFamily="2" charset="0"/>
                <a:cs typeface="Poppins" panose="00000500000000000000" pitchFamily="2" charset="0"/>
              </a:rPr>
              <a:t>Lakehouse</a:t>
            </a:r>
            <a:endParaRPr lang="es-MX" sz="3600" b="1" i="1" dirty="0">
              <a:latin typeface="Poppins" panose="00000500000000000000" pitchFamily="2" charset="0"/>
              <a:cs typeface="Poppins" panose="00000500000000000000" pitchFamily="2" charset="0"/>
            </a:endParaRPr>
          </a:p>
          <a:p>
            <a:r>
              <a:rPr lang="es-MX" sz="3600" dirty="0">
                <a:latin typeface="Poppins" panose="00000500000000000000" pitchFamily="2" charset="0"/>
                <a:cs typeface="Poppins" panose="00000500000000000000" pitchFamily="2" charset="0"/>
              </a:rPr>
              <a:t>5. Data </a:t>
            </a:r>
            <a:r>
              <a:rPr lang="es-MX" sz="3600" dirty="0" err="1">
                <a:latin typeface="Poppins" panose="00000500000000000000" pitchFamily="2" charset="0"/>
                <a:cs typeface="Poppins" panose="00000500000000000000" pitchFamily="2" charset="0"/>
              </a:rPr>
              <a:t>Mesh</a:t>
            </a:r>
            <a:endParaRPr lang="es-MX" sz="3600" b="1" dirty="0">
              <a:latin typeface="Poppins" panose="00000500000000000000" pitchFamily="2" charset="0"/>
              <a:cs typeface="Poppins" panose="00000500000000000000" pitchFamily="2" charset="0"/>
            </a:endParaRPr>
          </a:p>
          <a:p>
            <a:r>
              <a:rPr lang="es-MX" sz="3600" dirty="0">
                <a:latin typeface="Poppins" panose="00000500000000000000" pitchFamily="2" charset="0"/>
                <a:cs typeface="Poppins" panose="00000500000000000000" pitchFamily="2" charset="0"/>
              </a:rPr>
              <a:t>6. Comparativa e integración de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Lake/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a:t>
            </a:r>
            <a:r>
              <a:rPr lang="es-MX" sz="3600" dirty="0" err="1">
                <a:latin typeface="Poppins" panose="00000500000000000000" pitchFamily="2" charset="0"/>
                <a:cs typeface="Poppins" panose="00000500000000000000" pitchFamily="2" charset="0"/>
              </a:rPr>
              <a:t>Mesh</a:t>
            </a:r>
            <a:endParaRPr lang="es-MX" sz="3600" dirty="0">
              <a:latin typeface="Poppins" panose="00000500000000000000" pitchFamily="2" charset="0"/>
              <a:cs typeface="Poppins" panose="00000500000000000000" pitchFamily="2" charset="0"/>
            </a:endParaRPr>
          </a:p>
          <a:p>
            <a:r>
              <a:rPr lang="es-MX" sz="3600" dirty="0">
                <a:latin typeface="Poppins" panose="00000500000000000000" pitchFamily="2" charset="0"/>
                <a:cs typeface="Poppins" panose="00000500000000000000" pitchFamily="2" charset="0"/>
              </a:rPr>
              <a:t>7. Arquitectura Lambda</a:t>
            </a:r>
          </a:p>
          <a:p>
            <a:r>
              <a:rPr lang="es-MX" sz="3600" dirty="0">
                <a:latin typeface="Poppins" panose="00000500000000000000" pitchFamily="2" charset="0"/>
                <a:cs typeface="Poppins" panose="00000500000000000000" pitchFamily="2" charset="0"/>
              </a:rPr>
              <a:t>8. Arquitectura Kappa</a:t>
            </a:r>
          </a:p>
          <a:p>
            <a:r>
              <a:rPr lang="es-MX" sz="3600" dirty="0">
                <a:latin typeface="Poppins" panose="00000500000000000000" pitchFamily="2" charset="0"/>
                <a:cs typeface="Poppins" panose="00000500000000000000" pitchFamily="2" charset="0"/>
              </a:rPr>
              <a:t>9. Aplicaciones en la industria de Kappa</a:t>
            </a:r>
          </a:p>
          <a:p>
            <a:r>
              <a:rPr lang="es-MX" sz="3600" dirty="0">
                <a:latin typeface="Poppins" panose="00000500000000000000" pitchFamily="2" charset="0"/>
                <a:cs typeface="Poppins" panose="00000500000000000000" pitchFamily="2" charset="0"/>
              </a:rPr>
              <a:t>10. Ejercicio: Diseño de Arquitectura de datos </a:t>
            </a:r>
            <a:r>
              <a:rPr lang="es-CO" sz="3600" dirty="0"/>
              <a:t>— </a:t>
            </a:r>
            <a:r>
              <a:rPr lang="es-CO" sz="3600" dirty="0" err="1"/>
              <a:t>EcoBanco</a:t>
            </a:r>
            <a:r>
              <a:rPr lang="es-CO" sz="3600" dirty="0"/>
              <a:t> 3000</a:t>
            </a:r>
            <a:endParaRPr lang="es-CO" sz="3600" dirty="0">
              <a:latin typeface="Poppins" panose="00000500000000000000" pitchFamily="2" charset="0"/>
              <a:cs typeface="Poppins" panose="00000500000000000000" pitchFamily="2" charset="0"/>
            </a:endParaRPr>
          </a:p>
          <a:p>
            <a:endParaRPr lang="es-CO" sz="3600" dirty="0"/>
          </a:p>
          <a:p>
            <a:pPr lvl="0"/>
            <a:endParaRPr lang="es-CO" sz="3600" dirty="0"/>
          </a:p>
          <a:p>
            <a:endParaRPr lang="es-ES" sz="2400" dirty="0"/>
          </a:p>
          <a:p>
            <a:endParaRPr lang="es-ES" sz="2400" dirty="0"/>
          </a:p>
        </p:txBody>
      </p:sp>
    </p:spTree>
    <p:extLst>
      <p:ext uri="{BB962C8B-B14F-4D97-AF65-F5344CB8AC3E}">
        <p14:creationId xmlns:p14="http://schemas.microsoft.com/office/powerpoint/2010/main" val="1614828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D563512-CF85-3A6F-3B00-7422A58E564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EEC0A4A-4825-B0DB-837C-4C174523EE3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5B75F77-40B1-1ABE-C0C5-10A9A2DEA64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91D6189-46E9-D9F4-38D0-E51CCB148385}"/>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EBB44215-B090-1F81-A742-E9B21AD093B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C1F2CEE2-D209-422E-2F71-D6B67FC5961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253998-746A-D6C2-3656-2E92A07CFBA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8BCD8C7-8906-4F75-895C-F168652D98F8}"/>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1028" name="Picture 4">
            <a:extLst>
              <a:ext uri="{FF2B5EF4-FFF2-40B4-BE49-F238E27FC236}">
                <a16:creationId xmlns:a16="http://schemas.microsoft.com/office/drawing/2014/main" id="{DC96D870-B9FC-0555-6FE3-7F973E6FD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0682" y="2203654"/>
            <a:ext cx="13632093" cy="718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490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52958D5-8879-0144-7EFC-92924FFB49E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29751E8-D630-BEC8-5AFA-C66881E9A86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2E279829-0465-2FF0-B7A3-4760A80F7EC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81266919-AC14-C994-9DF4-837A4024A950}"/>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B112967A-36F0-8022-71D6-D2F8151F46D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33C9DDE9-103C-0709-6157-211B6C37582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8D7FF15C-9FFE-59A6-E0B3-6A57BA59BBC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242DA4-2D13-7266-974E-BEAC5EAA6A59}"/>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83747349-FF08-E1A8-AEB9-F8B474596267}"/>
              </a:ext>
            </a:extLst>
          </p:cNvPr>
          <p:cNvPicPr>
            <a:picLocks noChangeAspect="1"/>
          </p:cNvPicPr>
          <p:nvPr/>
        </p:nvPicPr>
        <p:blipFill>
          <a:blip r:embed="rId5"/>
          <a:stretch>
            <a:fillRect/>
          </a:stretch>
        </p:blipFill>
        <p:spPr>
          <a:xfrm>
            <a:off x="3589506" y="2488641"/>
            <a:ext cx="11990197" cy="7480352"/>
          </a:xfrm>
          <a:prstGeom prst="rect">
            <a:avLst/>
          </a:prstGeom>
        </p:spPr>
      </p:pic>
    </p:spTree>
    <p:extLst>
      <p:ext uri="{BB962C8B-B14F-4D97-AF65-F5344CB8AC3E}">
        <p14:creationId xmlns:p14="http://schemas.microsoft.com/office/powerpoint/2010/main" val="326751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4DBFC1C-D738-3B44-A50F-E430C01C2A5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C254285-00A2-F792-6DB7-A49F8C0DF4B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041CB2C0-9A31-F9E0-8BE6-E781BEC1FBF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F5EEE41-2E2A-54CD-B203-6A2AF913F158}"/>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1A62DF1D-FF68-D717-352F-505EDF36A00B}"/>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7AE681-8011-C3D9-A019-6A3391C354A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D073BD3-5BE7-2C46-C6D8-67EB8751AA7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F680215-5E20-8411-AFEB-DB9E11B13F14}"/>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1CF3013-6E6C-74D8-DD31-0517E96AAB54}"/>
              </a:ext>
            </a:extLst>
          </p:cNvPr>
          <p:cNvPicPr>
            <a:picLocks noChangeAspect="1"/>
          </p:cNvPicPr>
          <p:nvPr/>
        </p:nvPicPr>
        <p:blipFill>
          <a:blip r:embed="rId5"/>
          <a:stretch>
            <a:fillRect/>
          </a:stretch>
        </p:blipFill>
        <p:spPr>
          <a:xfrm>
            <a:off x="3492500" y="2281000"/>
            <a:ext cx="11542385" cy="7210982"/>
          </a:xfrm>
          <a:prstGeom prst="rect">
            <a:avLst/>
          </a:prstGeom>
        </p:spPr>
      </p:pic>
    </p:spTree>
    <p:extLst>
      <p:ext uri="{BB962C8B-B14F-4D97-AF65-F5344CB8AC3E}">
        <p14:creationId xmlns:p14="http://schemas.microsoft.com/office/powerpoint/2010/main" val="145432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96CE9AF-F461-BA3F-F96E-16175A9FFF28}"/>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E352F0A-775E-15D5-72C9-B00D346C493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8DC35CF-AAD9-FE1E-0F1B-5B15C4F7CAF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FC083358-9AAC-3CFB-646D-2B3E3D9AB0E6}"/>
              </a:ext>
            </a:extLst>
          </p:cNvPr>
          <p:cNvSpPr txBox="1"/>
          <p:nvPr/>
        </p:nvSpPr>
        <p:spPr>
          <a:xfrm>
            <a:off x="1728814" y="2356054"/>
            <a:ext cx="15344775" cy="1015663"/>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Existe la creencia generalizada de que la centralización es la solución a la gestión de datos. Esto incluye centralizar todas las actividades de datos y gestión utilizando un único equipo central, construir una única plataforma de datos, utilizar un único marco ETL, utilizar un único modelo canónico, etc.</a:t>
            </a:r>
            <a:endParaRPr lang="es-CO" sz="2000" dirty="0">
              <a:latin typeface="Poppins" panose="00000500000000000000" pitchFamily="2" charset="0"/>
              <a:cs typeface="Poppins" panose="00000500000000000000" pitchFamily="2" charset="0"/>
            </a:endParaRPr>
          </a:p>
        </p:txBody>
      </p:sp>
      <p:sp>
        <p:nvSpPr>
          <p:cNvPr id="5" name="CuadroTexto 4">
            <a:extLst>
              <a:ext uri="{FF2B5EF4-FFF2-40B4-BE49-F238E27FC236}">
                <a16:creationId xmlns:a16="http://schemas.microsoft.com/office/drawing/2014/main" id="{C7F167B8-2826-8D6C-2D5F-CE3897CE85FF}"/>
              </a:ext>
            </a:extLst>
          </p:cNvPr>
          <p:cNvSpPr txBox="1"/>
          <p:nvPr/>
        </p:nvSpPr>
        <p:spPr>
          <a:xfrm>
            <a:off x="1728814" y="1069033"/>
            <a:ext cx="8202887" cy="523220"/>
          </a:xfrm>
          <a:prstGeom prst="rect">
            <a:avLst/>
          </a:prstGeom>
          <a:noFill/>
        </p:spPr>
        <p:txBody>
          <a:bodyPr wrap="none" rtlCol="0">
            <a:spAutoFit/>
          </a:bodyPr>
          <a:lstStyle/>
          <a:p>
            <a:r>
              <a:rPr lang="es-CO" sz="2800" b="1" dirty="0">
                <a:latin typeface="Poppins" panose="00000500000000000000" pitchFamily="2" charset="0"/>
                <a:cs typeface="Poppins" panose="00000500000000000000" pitchFamily="2" charset="0"/>
              </a:rPr>
              <a:t>Problemas con las arquitecturas existentes</a:t>
            </a:r>
          </a:p>
        </p:txBody>
      </p:sp>
      <p:sp>
        <p:nvSpPr>
          <p:cNvPr id="8" name="Rectángulo: esquinas redondeadas 7">
            <a:extLst>
              <a:ext uri="{FF2B5EF4-FFF2-40B4-BE49-F238E27FC236}">
                <a16:creationId xmlns:a16="http://schemas.microsoft.com/office/drawing/2014/main" id="{F0ACF7E7-A0DB-2FA2-2FC6-D9A9C0B0EA2C}"/>
              </a:ext>
            </a:extLst>
          </p:cNvPr>
          <p:cNvSpPr/>
          <p:nvPr/>
        </p:nvSpPr>
        <p:spPr>
          <a:xfrm>
            <a:off x="5130800" y="4397128"/>
            <a:ext cx="8026400" cy="32573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s-ES" sz="1800" b="1" dirty="0"/>
              <a:t>Arquitectura Centralizada</a:t>
            </a:r>
          </a:p>
          <a:p>
            <a:pPr>
              <a:buNone/>
            </a:pPr>
            <a:endParaRPr lang="es-ES" sz="1800" b="1" dirty="0"/>
          </a:p>
          <a:p>
            <a:pPr marL="285750" indent="-285750">
              <a:buFont typeface="Arial" panose="020B0604020202020204" pitchFamily="34" charset="0"/>
              <a:buChar char="•"/>
            </a:pPr>
            <a:r>
              <a:rPr lang="es-ES" sz="1800" b="1" dirty="0"/>
              <a:t>Un solo equipo</a:t>
            </a:r>
            <a:r>
              <a:rPr lang="es-ES" sz="1800" dirty="0"/>
              <a:t> con </a:t>
            </a:r>
            <a:r>
              <a:rPr lang="es-ES" sz="1800" b="1" dirty="0"/>
              <a:t>conocimiento centralizado</a:t>
            </a:r>
            <a:r>
              <a:rPr lang="es-ES" sz="1800" dirty="0"/>
              <a:t> y un </a:t>
            </a:r>
            <a:r>
              <a:rPr lang="es-ES" sz="1800" b="1" dirty="0"/>
              <a:t>libro de trabajo común</a:t>
            </a:r>
            <a:r>
              <a:rPr lang="es-ES" sz="1800" dirty="0"/>
              <a:t>.</a:t>
            </a:r>
          </a:p>
          <a:p>
            <a:pPr marL="285750" indent="-285750">
              <a:buFont typeface="Arial" panose="020B0604020202020204" pitchFamily="34" charset="0"/>
              <a:buChar char="•"/>
            </a:pPr>
            <a:r>
              <a:rPr lang="es-ES" sz="1800" b="1" dirty="0"/>
              <a:t>Canales de datos centralizados</a:t>
            </a:r>
            <a:r>
              <a:rPr lang="es-ES" sz="1800" dirty="0"/>
              <a:t> (</a:t>
            </a:r>
            <a:r>
              <a:rPr lang="es-ES" sz="1800" i="1" dirty="0"/>
              <a:t>pipelines</a:t>
            </a:r>
            <a:r>
              <a:rPr lang="es-ES" sz="1800" dirty="0"/>
              <a:t>) para todas las actividades de </a:t>
            </a:r>
            <a:r>
              <a:rPr lang="es-ES" sz="1800" b="1" dirty="0"/>
              <a:t>extracción e ingestión</a:t>
            </a:r>
            <a:r>
              <a:rPr lang="es-ES" sz="1800" dirty="0"/>
              <a:t>.</a:t>
            </a:r>
          </a:p>
          <a:p>
            <a:pPr marL="285750" indent="-285750">
              <a:buFont typeface="Arial" panose="020B0604020202020204" pitchFamily="34" charset="0"/>
              <a:buChar char="•"/>
            </a:pPr>
            <a:r>
              <a:rPr lang="es-ES" sz="1800" b="1" dirty="0"/>
              <a:t>Transformaciones centralizadas</a:t>
            </a:r>
            <a:r>
              <a:rPr lang="es-ES" sz="1800" dirty="0"/>
              <a:t> aplicadas para obtener </a:t>
            </a:r>
            <a:r>
              <a:rPr lang="es-ES" sz="1800" b="1" dirty="0"/>
              <a:t>datos armonizados</a:t>
            </a:r>
            <a:r>
              <a:rPr lang="es-ES" sz="1800" dirty="0"/>
              <a:t>.</a:t>
            </a:r>
          </a:p>
          <a:p>
            <a:pPr marL="285750" indent="-285750">
              <a:buFont typeface="Arial" panose="020B0604020202020204" pitchFamily="34" charset="0"/>
              <a:buChar char="•"/>
            </a:pPr>
            <a:r>
              <a:rPr lang="es-ES" sz="1800" dirty="0"/>
              <a:t>La </a:t>
            </a:r>
            <a:r>
              <a:rPr lang="es-ES" sz="1800" b="1" dirty="0"/>
              <a:t>plataforma central</a:t>
            </a:r>
            <a:r>
              <a:rPr lang="es-ES" sz="1800" dirty="0"/>
              <a:t> funciona como una </a:t>
            </a:r>
            <a:r>
              <a:rPr lang="es-ES" sz="1800" b="1" dirty="0"/>
              <a:t>gran base de datos de integración</a:t>
            </a:r>
            <a:r>
              <a:rPr lang="es-ES" sz="1800" dirty="0"/>
              <a:t>: toda la </a:t>
            </a:r>
            <a:r>
              <a:rPr lang="es-ES" sz="1800" b="1" dirty="0"/>
              <a:t>ejecución y el análisis</a:t>
            </a:r>
            <a:r>
              <a:rPr lang="es-ES" sz="1800" dirty="0"/>
              <a:t> se realizan en la </a:t>
            </a:r>
            <a:r>
              <a:rPr lang="es-ES" sz="1800" b="1" dirty="0"/>
              <a:t>misma plataforma</a:t>
            </a:r>
            <a:r>
              <a:rPr lang="es-ES" sz="1800" dirty="0"/>
              <a:t>.</a:t>
            </a:r>
          </a:p>
        </p:txBody>
      </p:sp>
      <p:sp>
        <p:nvSpPr>
          <p:cNvPr id="9" name="CuadroTexto 8">
            <a:extLst>
              <a:ext uri="{FF2B5EF4-FFF2-40B4-BE49-F238E27FC236}">
                <a16:creationId xmlns:a16="http://schemas.microsoft.com/office/drawing/2014/main" id="{B40B8D0B-6F86-93C7-D035-782465A2C478}"/>
              </a:ext>
            </a:extLst>
          </p:cNvPr>
          <p:cNvSpPr txBox="1"/>
          <p:nvPr/>
        </p:nvSpPr>
        <p:spPr>
          <a:xfrm>
            <a:off x="751742" y="8525468"/>
            <a:ext cx="3249608" cy="461665"/>
          </a:xfrm>
          <a:prstGeom prst="rect">
            <a:avLst/>
          </a:prstGeom>
          <a:noFill/>
        </p:spPr>
        <p:txBody>
          <a:bodyPr wrap="none" rtlCol="0">
            <a:spAutoFit/>
          </a:bodyPr>
          <a:lstStyle/>
          <a:p>
            <a:r>
              <a:rPr lang="es-CO" sz="2400" dirty="0"/>
              <a:t>Proveedores de Datos</a:t>
            </a:r>
          </a:p>
        </p:txBody>
      </p:sp>
      <p:sp>
        <p:nvSpPr>
          <p:cNvPr id="10" name="CuadroTexto 9">
            <a:extLst>
              <a:ext uri="{FF2B5EF4-FFF2-40B4-BE49-F238E27FC236}">
                <a16:creationId xmlns:a16="http://schemas.microsoft.com/office/drawing/2014/main" id="{9F2DA815-B408-636C-BC18-02350FE433C2}"/>
              </a:ext>
            </a:extLst>
          </p:cNvPr>
          <p:cNvSpPr txBox="1"/>
          <p:nvPr/>
        </p:nvSpPr>
        <p:spPr>
          <a:xfrm>
            <a:off x="14072821" y="8294635"/>
            <a:ext cx="3490058" cy="461665"/>
          </a:xfrm>
          <a:prstGeom prst="rect">
            <a:avLst/>
          </a:prstGeom>
          <a:noFill/>
        </p:spPr>
        <p:txBody>
          <a:bodyPr wrap="none" rtlCol="0">
            <a:spAutoFit/>
          </a:bodyPr>
          <a:lstStyle/>
          <a:p>
            <a:r>
              <a:rPr lang="es-CO" sz="2400" dirty="0"/>
              <a:t>Consumidores de Datos</a:t>
            </a:r>
          </a:p>
        </p:txBody>
      </p:sp>
      <p:sp>
        <p:nvSpPr>
          <p:cNvPr id="11" name="Rectángulo 10">
            <a:extLst>
              <a:ext uri="{FF2B5EF4-FFF2-40B4-BE49-F238E27FC236}">
                <a16:creationId xmlns:a16="http://schemas.microsoft.com/office/drawing/2014/main" id="{5515D699-87AE-3033-0D29-A31FDE75B706}"/>
              </a:ext>
            </a:extLst>
          </p:cNvPr>
          <p:cNvSpPr/>
          <p:nvPr/>
        </p:nvSpPr>
        <p:spPr>
          <a:xfrm>
            <a:off x="1498600" y="4191000"/>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3" name="Rectángulo 12">
            <a:extLst>
              <a:ext uri="{FF2B5EF4-FFF2-40B4-BE49-F238E27FC236}">
                <a16:creationId xmlns:a16="http://schemas.microsoft.com/office/drawing/2014/main" id="{F1B9ED67-E1E0-8BCC-F32A-289D2112E5B8}"/>
              </a:ext>
            </a:extLst>
          </p:cNvPr>
          <p:cNvSpPr/>
          <p:nvPr/>
        </p:nvSpPr>
        <p:spPr>
          <a:xfrm>
            <a:off x="14986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4" name="Rectángulo 13">
            <a:extLst>
              <a:ext uri="{FF2B5EF4-FFF2-40B4-BE49-F238E27FC236}">
                <a16:creationId xmlns:a16="http://schemas.microsoft.com/office/drawing/2014/main" id="{D3D97BBA-45BC-E6B5-13D2-D6D6F6666F65}"/>
              </a:ext>
            </a:extLst>
          </p:cNvPr>
          <p:cNvSpPr/>
          <p:nvPr/>
        </p:nvSpPr>
        <p:spPr>
          <a:xfrm>
            <a:off x="1498600" y="6976838"/>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5" name="Rectángulo 14">
            <a:extLst>
              <a:ext uri="{FF2B5EF4-FFF2-40B4-BE49-F238E27FC236}">
                <a16:creationId xmlns:a16="http://schemas.microsoft.com/office/drawing/2014/main" id="{16E43B46-24E6-0715-82E2-6C50DB896AAD}"/>
              </a:ext>
            </a:extLst>
          </p:cNvPr>
          <p:cNvSpPr/>
          <p:nvPr/>
        </p:nvSpPr>
        <p:spPr>
          <a:xfrm>
            <a:off x="14846300" y="4119673"/>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17" name="Rectángulo 16">
            <a:extLst>
              <a:ext uri="{FF2B5EF4-FFF2-40B4-BE49-F238E27FC236}">
                <a16:creationId xmlns:a16="http://schemas.microsoft.com/office/drawing/2014/main" id="{595D6043-0382-F531-3E66-0E2D5EAF55F4}"/>
              </a:ext>
            </a:extLst>
          </p:cNvPr>
          <p:cNvSpPr/>
          <p:nvPr/>
        </p:nvSpPr>
        <p:spPr>
          <a:xfrm>
            <a:off x="148463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0" name="Rectángulo 19">
            <a:extLst>
              <a:ext uri="{FF2B5EF4-FFF2-40B4-BE49-F238E27FC236}">
                <a16:creationId xmlns:a16="http://schemas.microsoft.com/office/drawing/2014/main" id="{4B69EFA7-8D26-DA48-6CC6-5FC18C990F6F}"/>
              </a:ext>
            </a:extLst>
          </p:cNvPr>
          <p:cNvSpPr/>
          <p:nvPr/>
        </p:nvSpPr>
        <p:spPr>
          <a:xfrm>
            <a:off x="14846300" y="6992681"/>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1" name="Flecha: a la derecha 20">
            <a:extLst>
              <a:ext uri="{FF2B5EF4-FFF2-40B4-BE49-F238E27FC236}">
                <a16:creationId xmlns:a16="http://schemas.microsoft.com/office/drawing/2014/main" id="{E4CDBE19-2875-3548-AB11-8C34F67E0F6D}"/>
              </a:ext>
            </a:extLst>
          </p:cNvPr>
          <p:cNvSpPr/>
          <p:nvPr/>
        </p:nvSpPr>
        <p:spPr>
          <a:xfrm>
            <a:off x="3898900" y="5384800"/>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Flecha: a la derecha 21">
            <a:extLst>
              <a:ext uri="{FF2B5EF4-FFF2-40B4-BE49-F238E27FC236}">
                <a16:creationId xmlns:a16="http://schemas.microsoft.com/office/drawing/2014/main" id="{C1304C28-E216-EE63-B003-3CFA83150801}"/>
              </a:ext>
            </a:extLst>
          </p:cNvPr>
          <p:cNvSpPr/>
          <p:nvPr/>
        </p:nvSpPr>
        <p:spPr>
          <a:xfrm>
            <a:off x="13627100" y="5415335"/>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F90731B4-5B37-ABF1-E84F-5D8F5139541D}"/>
              </a:ext>
            </a:extLst>
          </p:cNvPr>
          <p:cNvSpPr txBox="1"/>
          <p:nvPr/>
        </p:nvSpPr>
        <p:spPr>
          <a:xfrm>
            <a:off x="7090392" y="8179087"/>
            <a:ext cx="4107215" cy="461665"/>
          </a:xfrm>
          <a:prstGeom prst="rect">
            <a:avLst/>
          </a:prstGeom>
          <a:noFill/>
        </p:spPr>
        <p:txBody>
          <a:bodyPr wrap="none" rtlCol="0">
            <a:spAutoFit/>
          </a:bodyPr>
          <a:lstStyle/>
          <a:p>
            <a:r>
              <a:rPr lang="es-CO" sz="2400" dirty="0"/>
              <a:t>Equipo Central de Ingeniería</a:t>
            </a:r>
          </a:p>
        </p:txBody>
      </p:sp>
    </p:spTree>
    <p:extLst>
      <p:ext uri="{BB962C8B-B14F-4D97-AF65-F5344CB8AC3E}">
        <p14:creationId xmlns:p14="http://schemas.microsoft.com/office/powerpoint/2010/main" val="763609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FF7434B-3764-2BC0-C043-243BC1ABE92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EDB9F51-7268-74E1-5C4A-C8CC0E7C29ED}"/>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708EB97C-0A61-45A5-5325-ED82F0AECA5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7A0DFA6-0463-C3E8-8FA7-BF0CC212ED6D}"/>
              </a:ext>
            </a:extLst>
          </p:cNvPr>
          <p:cNvGrpSpPr/>
          <p:nvPr/>
        </p:nvGrpSpPr>
        <p:grpSpPr>
          <a:xfrm>
            <a:off x="4686277" y="836335"/>
            <a:ext cx="8492536" cy="2045469"/>
            <a:chOff x="-547779" y="-324843"/>
            <a:chExt cx="7981040" cy="2727292"/>
          </a:xfrm>
        </p:grpSpPr>
        <p:grpSp>
          <p:nvGrpSpPr>
            <p:cNvPr id="109" name="Google Shape;109;p2">
              <a:extLst>
                <a:ext uri="{FF2B5EF4-FFF2-40B4-BE49-F238E27FC236}">
                  <a16:creationId xmlns:a16="http://schemas.microsoft.com/office/drawing/2014/main" id="{CBCBEFA4-2A65-60D0-AC96-73192A56725B}"/>
                </a:ext>
              </a:extLst>
            </p:cNvPr>
            <p:cNvGrpSpPr/>
            <p:nvPr/>
          </p:nvGrpSpPr>
          <p:grpSpPr>
            <a:xfrm>
              <a:off x="-547779" y="-324843"/>
              <a:ext cx="7981040" cy="1217565"/>
              <a:chOff x="-128389" y="-76137"/>
              <a:chExt cx="1870603" cy="285374"/>
            </a:xfrm>
          </p:grpSpPr>
          <p:sp>
            <p:nvSpPr>
              <p:cNvPr id="110" name="Google Shape;110;p2">
                <a:extLst>
                  <a:ext uri="{FF2B5EF4-FFF2-40B4-BE49-F238E27FC236}">
                    <a16:creationId xmlns:a16="http://schemas.microsoft.com/office/drawing/2014/main" id="{F462070F-05AD-F038-C55A-2EA2E43989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C735953-2390-A5D5-305E-7C4561D3155D}"/>
                  </a:ext>
                </a:extLst>
              </p:cNvPr>
              <p:cNvSpPr txBox="1"/>
              <p:nvPr/>
            </p:nvSpPr>
            <p:spPr>
              <a:xfrm>
                <a:off x="-128389" y="-76137"/>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EA94C55-DED6-F799-397F-D7C4226E171F}"/>
                </a:ext>
              </a:extLst>
            </p:cNvPr>
            <p:cNvSpPr txBox="1"/>
            <p:nvPr/>
          </p:nvSpPr>
          <p:spPr>
            <a:xfrm>
              <a:off x="-110312" y="70528"/>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Factores que impulsan hacia 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5" name="Diagrama 4">
            <a:extLst>
              <a:ext uri="{FF2B5EF4-FFF2-40B4-BE49-F238E27FC236}">
                <a16:creationId xmlns:a16="http://schemas.microsoft.com/office/drawing/2014/main" id="{3FD296AC-AC95-DF90-1D98-99C39CE2EF62}"/>
              </a:ext>
            </a:extLst>
          </p:cNvPr>
          <p:cNvGraphicFramePr/>
          <p:nvPr>
            <p:extLst>
              <p:ext uri="{D42A27DB-BD31-4B8C-83A1-F6EECF244321}">
                <p14:modId xmlns:p14="http://schemas.microsoft.com/office/powerpoint/2010/main" val="1685017087"/>
              </p:ext>
            </p:extLst>
          </p:nvPr>
        </p:nvGraphicFramePr>
        <p:xfrm>
          <a:off x="2811780" y="3069580"/>
          <a:ext cx="12881610" cy="568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87018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64F3EB9-FD6F-2FB6-45F2-802666E0645F}"/>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90F8230B-DB0E-91B1-C630-4FA60C715E5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E7CD1E5-2282-BAD2-880A-D405A3F0EB62}"/>
              </a:ext>
            </a:extLst>
          </p:cNvPr>
          <p:cNvGrpSpPr/>
          <p:nvPr/>
        </p:nvGrpSpPr>
        <p:grpSpPr>
          <a:xfrm>
            <a:off x="410511" y="-184763"/>
            <a:ext cx="7909650" cy="2110792"/>
            <a:chOff x="0" y="-375833"/>
            <a:chExt cx="7433261" cy="2814390"/>
          </a:xfrm>
        </p:grpSpPr>
        <p:grpSp>
          <p:nvGrpSpPr>
            <p:cNvPr id="109" name="Google Shape;109;p2">
              <a:extLst>
                <a:ext uri="{FF2B5EF4-FFF2-40B4-BE49-F238E27FC236}">
                  <a16:creationId xmlns:a16="http://schemas.microsoft.com/office/drawing/2014/main" id="{6B30108B-2361-BDB0-56AE-A58D9EB7B75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2BF8676-1B87-1B4D-1AF3-1E021734A6F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CB4203A-B4F4-0192-4A38-EB3AC37908F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7BCF93FC-44E8-642F-D857-3E8A872A4602}"/>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5" name="object 6">
            <a:extLst>
              <a:ext uri="{FF2B5EF4-FFF2-40B4-BE49-F238E27FC236}">
                <a16:creationId xmlns:a16="http://schemas.microsoft.com/office/drawing/2014/main" id="{4307015A-83B8-0258-EC5A-978E5249B6FD}"/>
              </a:ext>
            </a:extLst>
          </p:cNvPr>
          <p:cNvPicPr/>
          <p:nvPr/>
        </p:nvPicPr>
        <p:blipFill>
          <a:blip r:embed="rId4" cstate="print"/>
          <a:stretch>
            <a:fillRect/>
          </a:stretch>
        </p:blipFill>
        <p:spPr>
          <a:xfrm>
            <a:off x="1834809" y="4942746"/>
            <a:ext cx="12948204" cy="854031"/>
          </a:xfrm>
          <a:prstGeom prst="rect">
            <a:avLst/>
          </a:prstGeom>
        </p:spPr>
      </p:pic>
      <p:sp>
        <p:nvSpPr>
          <p:cNvPr id="8" name="object 12">
            <a:extLst>
              <a:ext uri="{FF2B5EF4-FFF2-40B4-BE49-F238E27FC236}">
                <a16:creationId xmlns:a16="http://schemas.microsoft.com/office/drawing/2014/main" id="{154BAAC2-C5AF-AB38-FBDF-53BC63DCED5C}"/>
              </a:ext>
            </a:extLst>
          </p:cNvPr>
          <p:cNvSpPr txBox="1"/>
          <p:nvPr/>
        </p:nvSpPr>
        <p:spPr>
          <a:xfrm>
            <a:off x="121515" y="4948592"/>
            <a:ext cx="1599367" cy="747641"/>
          </a:xfrm>
          <a:prstGeom prst="rect">
            <a:avLst/>
          </a:prstGeom>
        </p:spPr>
        <p:txBody>
          <a:bodyPr vert="horz" wrap="square" lIns="0" tIns="16510" rIns="0" bIns="0" rtlCol="0">
            <a:spAutoFit/>
          </a:bodyPr>
          <a:lstStyle/>
          <a:p>
            <a:pPr algn="ctr">
              <a:lnSpc>
                <a:spcPts val="2865"/>
              </a:lnSpc>
              <a:spcBef>
                <a:spcPts val="130"/>
              </a:spcBef>
            </a:pPr>
            <a:r>
              <a:rPr lang="es-CO" sz="2450" spc="-10" dirty="0">
                <a:latin typeface="Calibri"/>
                <a:cs typeface="Calibri"/>
              </a:rPr>
              <a:t>Centralizado</a:t>
            </a:r>
            <a:endParaRPr sz="2450" dirty="0">
              <a:latin typeface="Calibri"/>
              <a:cs typeface="Calibri"/>
            </a:endParaRPr>
          </a:p>
          <a:p>
            <a:pPr marL="1905" algn="ctr">
              <a:lnSpc>
                <a:spcPts val="2805"/>
              </a:lnSpc>
            </a:pPr>
            <a:r>
              <a:rPr sz="2400" spc="-10" dirty="0">
                <a:latin typeface="Calibri"/>
                <a:cs typeface="Calibri"/>
              </a:rPr>
              <a:t>(Control)</a:t>
            </a:r>
            <a:endParaRPr sz="2400" dirty="0">
              <a:latin typeface="Calibri"/>
              <a:cs typeface="Calibri"/>
            </a:endParaRPr>
          </a:p>
        </p:txBody>
      </p:sp>
      <p:sp>
        <p:nvSpPr>
          <p:cNvPr id="9" name="object 14">
            <a:extLst>
              <a:ext uri="{FF2B5EF4-FFF2-40B4-BE49-F238E27FC236}">
                <a16:creationId xmlns:a16="http://schemas.microsoft.com/office/drawing/2014/main" id="{2F306428-8CA4-2521-A8B0-1F76AEE6D86F}"/>
              </a:ext>
            </a:extLst>
          </p:cNvPr>
          <p:cNvSpPr txBox="1"/>
          <p:nvPr/>
        </p:nvSpPr>
        <p:spPr>
          <a:xfrm>
            <a:off x="4099389" y="1794711"/>
            <a:ext cx="2477770" cy="392430"/>
          </a:xfrm>
          <a:prstGeom prst="rect">
            <a:avLst/>
          </a:prstGeom>
        </p:spPr>
        <p:txBody>
          <a:bodyPr vert="horz" wrap="square" lIns="0" tIns="13335" rIns="0" bIns="0" rtlCol="0">
            <a:spAutoFit/>
          </a:bodyPr>
          <a:lstStyle/>
          <a:p>
            <a:pPr marL="12700">
              <a:lnSpc>
                <a:spcPct val="100000"/>
              </a:lnSpc>
              <a:spcBef>
                <a:spcPts val="105"/>
              </a:spcBef>
            </a:pPr>
            <a:r>
              <a:rPr lang="es-CO" sz="2400" spc="90" dirty="0">
                <a:latin typeface="Calibri"/>
                <a:cs typeface="Calibri"/>
              </a:rPr>
              <a:t>Armonizado</a:t>
            </a:r>
            <a:r>
              <a:rPr sz="2400" spc="140" dirty="0">
                <a:latin typeface="Calibri"/>
                <a:cs typeface="Calibri"/>
              </a:rPr>
              <a:t> </a:t>
            </a:r>
            <a:r>
              <a:rPr sz="2400" spc="55" dirty="0">
                <a:latin typeface="Calibri"/>
                <a:cs typeface="Calibri"/>
              </a:rPr>
              <a:t>Mesh</a:t>
            </a:r>
            <a:endParaRPr sz="2400" dirty="0">
              <a:latin typeface="Calibri"/>
              <a:cs typeface="Calibri"/>
            </a:endParaRPr>
          </a:p>
        </p:txBody>
      </p:sp>
      <p:sp>
        <p:nvSpPr>
          <p:cNvPr id="10" name="object 15">
            <a:extLst>
              <a:ext uri="{FF2B5EF4-FFF2-40B4-BE49-F238E27FC236}">
                <a16:creationId xmlns:a16="http://schemas.microsoft.com/office/drawing/2014/main" id="{D45BC00B-324D-96F6-D5BC-4EEA1B636BF0}"/>
              </a:ext>
            </a:extLst>
          </p:cNvPr>
          <p:cNvSpPr txBox="1"/>
          <p:nvPr/>
        </p:nvSpPr>
        <p:spPr>
          <a:xfrm>
            <a:off x="5698587" y="5609804"/>
            <a:ext cx="4109908" cy="937693"/>
          </a:xfrm>
          <a:prstGeom prst="rect">
            <a:avLst/>
          </a:prstGeom>
        </p:spPr>
        <p:txBody>
          <a:bodyPr vert="horz" wrap="square" lIns="0" tIns="40640" rIns="0" bIns="0" rtlCol="0">
            <a:spAutoFit/>
          </a:bodyPr>
          <a:lstStyle/>
          <a:p>
            <a:pPr marL="13970" marR="5080" indent="-1905" algn="just">
              <a:lnSpc>
                <a:spcPts val="2400"/>
              </a:lnSpc>
              <a:spcBef>
                <a:spcPts val="320"/>
              </a:spcBef>
            </a:pPr>
            <a:r>
              <a:rPr lang="es-ES" spc="-20" dirty="0">
                <a:latin typeface="Poppins" panose="00000500000000000000" pitchFamily="2" charset="0"/>
                <a:cs typeface="Poppins" panose="00000500000000000000" pitchFamily="2" charset="0"/>
              </a:rPr>
              <a:t>Desarrollar servicios básicos comunes con la flexibilidad necesaria para añadir personalizaciones específicas del dominio.</a:t>
            </a:r>
            <a:endParaRPr dirty="0">
              <a:latin typeface="Poppins" panose="00000500000000000000" pitchFamily="2" charset="0"/>
              <a:cs typeface="Poppins" panose="00000500000000000000" pitchFamily="2" charset="0"/>
            </a:endParaRPr>
          </a:p>
        </p:txBody>
      </p:sp>
      <p:sp>
        <p:nvSpPr>
          <p:cNvPr id="11" name="object 16">
            <a:extLst>
              <a:ext uri="{FF2B5EF4-FFF2-40B4-BE49-F238E27FC236}">
                <a16:creationId xmlns:a16="http://schemas.microsoft.com/office/drawing/2014/main" id="{98CC1B4B-BEF0-61B9-D46F-ABCF7DE50479}"/>
              </a:ext>
            </a:extLst>
          </p:cNvPr>
          <p:cNvSpPr txBox="1"/>
          <p:nvPr/>
        </p:nvSpPr>
        <p:spPr>
          <a:xfrm>
            <a:off x="6152229" y="6741240"/>
            <a:ext cx="4313364" cy="3007683"/>
          </a:xfrm>
          <a:prstGeom prst="rect">
            <a:avLst/>
          </a:prstGeom>
        </p:spPr>
        <p:txBody>
          <a:bodyPr vert="horz" wrap="square" lIns="0" tIns="16510" rIns="0" bIns="0" rtlCol="0">
            <a:spAutoFit/>
          </a:bodyPr>
          <a:lstStyle/>
          <a:p>
            <a:pPr marL="15240" marR="5080" indent="-3175">
              <a:lnSpc>
                <a:spcPct val="92400"/>
              </a:lnSpc>
              <a:spcBef>
                <a:spcPts val="105"/>
              </a:spcBef>
            </a:pPr>
            <a:r>
              <a:rPr lang="es-ES" sz="1800" spc="-80" dirty="0">
                <a:latin typeface="Poppins" panose="00000500000000000000" pitchFamily="2" charset="0"/>
                <a:cs typeface="Poppins" panose="00000500000000000000" pitchFamily="2" charset="0"/>
              </a:rPr>
              <a:t>Pros</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Los procesos centrales permiten una especialización consistente y fomentan el autoservicio.</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Ofrecen flexibilidad.</a:t>
            </a:r>
          </a:p>
          <a:p>
            <a:pPr marL="12700">
              <a:lnSpc>
                <a:spcPts val="3275"/>
              </a:lnSpc>
              <a:spcBef>
                <a:spcPts val="114"/>
              </a:spcBef>
              <a:tabLst>
                <a:tab pos="498475" algn="l"/>
              </a:tabLst>
            </a:pPr>
            <a:r>
              <a:rPr lang="es-ES" sz="1800" spc="35" dirty="0" err="1">
                <a:latin typeface="Poppins" panose="00000500000000000000" pitchFamily="2" charset="0"/>
                <a:cs typeface="Poppins" panose="00000500000000000000" pitchFamily="2" charset="0"/>
              </a:rPr>
              <a:t>Contr</a:t>
            </a:r>
            <a:endParaRPr lang="es-ES" sz="1800" dirty="0">
              <a:latin typeface="Poppins" panose="00000500000000000000" pitchFamily="2" charset="0"/>
              <a:cs typeface="Poppins" panose="00000500000000000000" pitchFamily="2" charset="0"/>
            </a:endParaRPr>
          </a:p>
          <a:p>
            <a:pPr marL="434975" marR="5080" indent="-342900">
              <a:lnSpc>
                <a:spcPct val="86400"/>
              </a:lnSpc>
              <a:spcBef>
                <a:spcPts val="220"/>
              </a:spcBef>
              <a:buFont typeface="Arial" panose="020B0604020202020204" pitchFamily="34" charset="0"/>
              <a:buChar char="•"/>
            </a:pPr>
            <a:r>
              <a:rPr lang="es-ES" sz="1800" spc="-85" dirty="0">
                <a:latin typeface="Poppins" panose="00000500000000000000" pitchFamily="2" charset="0"/>
                <a:cs typeface="Poppins" panose="00000500000000000000" pitchFamily="2" charset="0"/>
              </a:rPr>
              <a:t>El aumento de los costes de gestión requiere gobernanza e indexación de los activos de datos.</a:t>
            </a:r>
            <a:endParaRPr lang="es-ES" sz="180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lang="es-ES" sz="1750" spc="-8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sz="1700" dirty="0">
              <a:latin typeface="Poppins" panose="00000500000000000000" pitchFamily="2" charset="0"/>
              <a:cs typeface="Poppins" panose="00000500000000000000" pitchFamily="2" charset="0"/>
            </a:endParaRPr>
          </a:p>
        </p:txBody>
      </p:sp>
      <p:sp>
        <p:nvSpPr>
          <p:cNvPr id="13" name="object 18">
            <a:extLst>
              <a:ext uri="{FF2B5EF4-FFF2-40B4-BE49-F238E27FC236}">
                <a16:creationId xmlns:a16="http://schemas.microsoft.com/office/drawing/2014/main" id="{DBEE72FA-6182-A732-516B-9B1A55C199CF}"/>
              </a:ext>
            </a:extLst>
          </p:cNvPr>
          <p:cNvSpPr txBox="1"/>
          <p:nvPr/>
        </p:nvSpPr>
        <p:spPr>
          <a:xfrm>
            <a:off x="10369347" y="692907"/>
            <a:ext cx="4670905" cy="884601"/>
          </a:xfrm>
          <a:prstGeom prst="rect">
            <a:avLst/>
          </a:prstGeom>
        </p:spPr>
        <p:txBody>
          <a:bodyPr vert="horz" wrap="square" lIns="0" tIns="3810" rIns="0" bIns="0" rtlCol="0">
            <a:spAutoFit/>
          </a:bodyPr>
          <a:lstStyle/>
          <a:p>
            <a:pPr marL="12700" marR="5080" indent="-635" algn="just">
              <a:lnSpc>
                <a:spcPct val="104299"/>
              </a:lnSpc>
              <a:spcBef>
                <a:spcPts val="30"/>
              </a:spcBef>
            </a:pPr>
            <a:r>
              <a:rPr lang="es-ES" sz="1850" dirty="0">
                <a:latin typeface="Poppins" panose="00000500000000000000" pitchFamily="2" charset="0"/>
                <a:cs typeface="Poppins" panose="00000500000000000000" pitchFamily="2" charset="0"/>
              </a:rPr>
              <a:t>Aproveche las políticas y plantillas comunes que garanticen la seguridad y la compatibilidad básicas.</a:t>
            </a:r>
            <a:endParaRPr sz="1950" dirty="0">
              <a:latin typeface="Poppins" panose="00000500000000000000" pitchFamily="2" charset="0"/>
              <a:cs typeface="Poppins" panose="00000500000000000000" pitchFamily="2" charset="0"/>
            </a:endParaRPr>
          </a:p>
        </p:txBody>
      </p:sp>
      <p:sp>
        <p:nvSpPr>
          <p:cNvPr id="15" name="object 20">
            <a:extLst>
              <a:ext uri="{FF2B5EF4-FFF2-40B4-BE49-F238E27FC236}">
                <a16:creationId xmlns:a16="http://schemas.microsoft.com/office/drawing/2014/main" id="{C7E65C14-6813-5023-44F8-F43D44CC409F}"/>
              </a:ext>
            </a:extLst>
          </p:cNvPr>
          <p:cNvSpPr txBox="1"/>
          <p:nvPr/>
        </p:nvSpPr>
        <p:spPr>
          <a:xfrm>
            <a:off x="10242176" y="5802487"/>
            <a:ext cx="3160395"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Arial MT"/>
                <a:cs typeface="Arial MT"/>
              </a:rPr>
              <a:t>Altamente Federado  </a:t>
            </a:r>
            <a:r>
              <a:rPr sz="2450" spc="-20" dirty="0">
                <a:latin typeface="Arial MT"/>
                <a:cs typeface="Arial MT"/>
              </a:rPr>
              <a:t>Mesh</a:t>
            </a:r>
            <a:endParaRPr sz="2450" dirty="0">
              <a:latin typeface="Arial MT"/>
              <a:cs typeface="Arial MT"/>
            </a:endParaRPr>
          </a:p>
        </p:txBody>
      </p:sp>
      <p:sp>
        <p:nvSpPr>
          <p:cNvPr id="16" name="object 21">
            <a:extLst>
              <a:ext uri="{FF2B5EF4-FFF2-40B4-BE49-F238E27FC236}">
                <a16:creationId xmlns:a16="http://schemas.microsoft.com/office/drawing/2014/main" id="{8F260567-A67E-07C7-5A29-92CF4F609475}"/>
              </a:ext>
            </a:extLst>
          </p:cNvPr>
          <p:cNvSpPr txBox="1"/>
          <p:nvPr/>
        </p:nvSpPr>
        <p:spPr>
          <a:xfrm>
            <a:off x="13836252" y="5875157"/>
            <a:ext cx="4179979" cy="973343"/>
          </a:xfrm>
          <a:prstGeom prst="rect">
            <a:avLst/>
          </a:prstGeom>
        </p:spPr>
        <p:txBody>
          <a:bodyPr vert="horz" wrap="square" lIns="0" tIns="49530" rIns="0" bIns="0" rtlCol="0">
            <a:spAutoFit/>
          </a:bodyPr>
          <a:lstStyle/>
          <a:p>
            <a:pPr marL="17145" marR="5080" indent="-5080">
              <a:lnSpc>
                <a:spcPts val="2360"/>
              </a:lnSpc>
              <a:spcBef>
                <a:spcPts val="390"/>
              </a:spcBef>
            </a:pPr>
            <a:r>
              <a:rPr lang="es-ES" sz="1800" spc="-95" dirty="0">
                <a:latin typeface="Poppins" panose="00000500000000000000" pitchFamily="2" charset="0"/>
                <a:cs typeface="Poppins" panose="00000500000000000000" pitchFamily="2" charset="0"/>
              </a:rPr>
              <a:t>Autonomía total para que los grupos implementen su propia pila tecnológica en diferentes entornos.</a:t>
            </a:r>
            <a:endParaRPr sz="1800" dirty="0">
              <a:latin typeface="Poppins" panose="00000500000000000000" pitchFamily="2" charset="0"/>
              <a:cs typeface="Poppins" panose="00000500000000000000" pitchFamily="2" charset="0"/>
            </a:endParaRPr>
          </a:p>
        </p:txBody>
      </p:sp>
      <p:sp>
        <p:nvSpPr>
          <p:cNvPr id="17" name="object 22">
            <a:extLst>
              <a:ext uri="{FF2B5EF4-FFF2-40B4-BE49-F238E27FC236}">
                <a16:creationId xmlns:a16="http://schemas.microsoft.com/office/drawing/2014/main" id="{0E1D95DD-DE1C-EEB8-C2FB-85018F52C43F}"/>
              </a:ext>
            </a:extLst>
          </p:cNvPr>
          <p:cNvSpPr txBox="1"/>
          <p:nvPr/>
        </p:nvSpPr>
        <p:spPr>
          <a:xfrm>
            <a:off x="13865142" y="6945828"/>
            <a:ext cx="2769414" cy="1255728"/>
          </a:xfrm>
          <a:prstGeom prst="rect">
            <a:avLst/>
          </a:prstGeom>
        </p:spPr>
        <p:txBody>
          <a:bodyPr vert="horz" wrap="square" lIns="0" tIns="11430" rIns="0" bIns="0" rtlCol="0">
            <a:spAutoFit/>
          </a:bodyPr>
          <a:lstStyle/>
          <a:p>
            <a:pPr marL="422275">
              <a:lnSpc>
                <a:spcPts val="3710"/>
              </a:lnSpc>
              <a:spcBef>
                <a:spcPts val="90"/>
              </a:spcBef>
            </a:pPr>
            <a:r>
              <a:rPr sz="3200" spc="-20" dirty="0">
                <a:latin typeface="Calibri"/>
                <a:cs typeface="Calibri"/>
              </a:rPr>
              <a:t>Pros</a:t>
            </a:r>
            <a:endParaRPr sz="3200" dirty="0">
              <a:latin typeface="Calibri"/>
              <a:cs typeface="Calibri"/>
            </a:endParaRPr>
          </a:p>
          <a:p>
            <a:pPr marL="355600" indent="-342900">
              <a:lnSpc>
                <a:spcPts val="2020"/>
              </a:lnSpc>
              <a:buFont typeface="Arial" panose="020B0604020202020204" pitchFamily="34" charset="0"/>
              <a:buChar char="•"/>
            </a:pPr>
            <a:r>
              <a:rPr lang="es-CO" sz="1900" spc="-50" dirty="0">
                <a:latin typeface="Calibri"/>
                <a:cs typeface="Calibri"/>
              </a:rPr>
              <a:t>Flexibilidad</a:t>
            </a:r>
          </a:p>
          <a:p>
            <a:pPr marL="355600" indent="-342900">
              <a:lnSpc>
                <a:spcPts val="2020"/>
              </a:lnSpc>
              <a:buFont typeface="Arial" panose="020B0604020202020204" pitchFamily="34" charset="0"/>
              <a:buChar char="•"/>
            </a:pPr>
            <a:r>
              <a:rPr lang="es-CO" sz="1900" spc="-50" dirty="0">
                <a:latin typeface="Calibri"/>
                <a:cs typeface="Calibri"/>
              </a:rPr>
              <a:t>Reduce Tiempos para ir a producción</a:t>
            </a:r>
            <a:endParaRPr sz="1850" dirty="0">
              <a:latin typeface="Calibri"/>
              <a:cs typeface="Calibri"/>
            </a:endParaRPr>
          </a:p>
        </p:txBody>
      </p:sp>
      <p:sp>
        <p:nvSpPr>
          <p:cNvPr id="18" name="object 23">
            <a:extLst>
              <a:ext uri="{FF2B5EF4-FFF2-40B4-BE49-F238E27FC236}">
                <a16:creationId xmlns:a16="http://schemas.microsoft.com/office/drawing/2014/main" id="{DAC440ED-A45F-132F-1A63-37DB75620268}"/>
              </a:ext>
            </a:extLst>
          </p:cNvPr>
          <p:cNvSpPr txBox="1"/>
          <p:nvPr/>
        </p:nvSpPr>
        <p:spPr>
          <a:xfrm>
            <a:off x="14904757" y="8080627"/>
            <a:ext cx="3111474" cy="2206373"/>
          </a:xfrm>
          <a:prstGeom prst="rect">
            <a:avLst/>
          </a:prstGeom>
        </p:spPr>
        <p:txBody>
          <a:bodyPr vert="horz" wrap="square" lIns="0" tIns="13335" rIns="0" bIns="0" rtlCol="0">
            <a:spAutoFit/>
          </a:bodyPr>
          <a:lstStyle/>
          <a:p>
            <a:pPr marL="66040">
              <a:lnSpc>
                <a:spcPts val="3825"/>
              </a:lnSpc>
              <a:spcBef>
                <a:spcPts val="105"/>
              </a:spcBef>
            </a:pPr>
            <a:r>
              <a:rPr sz="3300" spc="-10" dirty="0">
                <a:latin typeface="Calibri"/>
                <a:cs typeface="Calibri"/>
              </a:rPr>
              <a:t>Cons</a:t>
            </a:r>
            <a:endParaRPr sz="3300" dirty="0">
              <a:latin typeface="Calibri"/>
              <a:cs typeface="Calibri"/>
            </a:endParaRPr>
          </a:p>
          <a:p>
            <a:pPr marL="300354" indent="-285750">
              <a:lnSpc>
                <a:spcPts val="1930"/>
              </a:lnSpc>
              <a:buFont typeface="Arial" panose="020B0604020202020204" pitchFamily="34" charset="0"/>
              <a:buChar char="•"/>
            </a:pPr>
            <a:r>
              <a:rPr lang="es-ES" sz="1600" dirty="0">
                <a:latin typeface="Calibri"/>
                <a:cs typeface="Calibri"/>
              </a:rPr>
              <a:t>Visibilidad deficiente en la plataforma</a:t>
            </a:r>
          </a:p>
          <a:p>
            <a:pPr marL="300354" indent="-285750">
              <a:lnSpc>
                <a:spcPts val="1930"/>
              </a:lnSpc>
              <a:buFont typeface="Arial" panose="020B0604020202020204" pitchFamily="34" charset="0"/>
              <a:buChar char="•"/>
            </a:pPr>
            <a:r>
              <a:rPr lang="es-ES" sz="1600" dirty="0">
                <a:latin typeface="Calibri"/>
                <a:cs typeface="Calibri"/>
              </a:rPr>
              <a:t>Interfaces incompatibles</a:t>
            </a:r>
          </a:p>
          <a:p>
            <a:pPr marL="300354" indent="-285750">
              <a:lnSpc>
                <a:spcPts val="1930"/>
              </a:lnSpc>
              <a:buFont typeface="Arial" panose="020B0604020202020204" pitchFamily="34" charset="0"/>
              <a:buChar char="•"/>
            </a:pPr>
            <a:r>
              <a:rPr lang="es-ES" sz="1600" dirty="0">
                <a:latin typeface="Calibri"/>
                <a:cs typeface="Calibri"/>
              </a:rPr>
              <a:t>Duplicación de funcionalidades, aumento de costes</a:t>
            </a:r>
          </a:p>
          <a:p>
            <a:pPr marL="300354" indent="-285750">
              <a:lnSpc>
                <a:spcPts val="1930"/>
              </a:lnSpc>
              <a:buFont typeface="Arial" panose="020B0604020202020204" pitchFamily="34" charset="0"/>
              <a:buChar char="•"/>
            </a:pPr>
            <a:r>
              <a:rPr lang="es-ES" sz="1600" dirty="0">
                <a:latin typeface="Calibri"/>
                <a:cs typeface="Calibri"/>
              </a:rPr>
              <a:t>Integración de datos compleja</a:t>
            </a:r>
          </a:p>
          <a:p>
            <a:pPr marL="300354" indent="-285750">
              <a:lnSpc>
                <a:spcPts val="1930"/>
              </a:lnSpc>
              <a:buFont typeface="Arial" panose="020B0604020202020204" pitchFamily="34" charset="0"/>
              <a:buChar char="•"/>
            </a:pPr>
            <a:r>
              <a:rPr lang="es-ES" sz="1600" dirty="0">
                <a:latin typeface="Calibri"/>
                <a:cs typeface="Calibri"/>
              </a:rPr>
              <a:t>Genera deuda tecnológica</a:t>
            </a:r>
            <a:endParaRPr sz="1600" dirty="0">
              <a:latin typeface="Calibri"/>
              <a:cs typeface="Calibri"/>
            </a:endParaRPr>
          </a:p>
        </p:txBody>
      </p:sp>
      <p:sp>
        <p:nvSpPr>
          <p:cNvPr id="21" name="object 13">
            <a:extLst>
              <a:ext uri="{FF2B5EF4-FFF2-40B4-BE49-F238E27FC236}">
                <a16:creationId xmlns:a16="http://schemas.microsoft.com/office/drawing/2014/main" id="{EC17C30F-EB24-D71E-ED0E-CC4A276AC878}"/>
              </a:ext>
            </a:extLst>
          </p:cNvPr>
          <p:cNvSpPr txBox="1"/>
          <p:nvPr/>
        </p:nvSpPr>
        <p:spPr>
          <a:xfrm>
            <a:off x="1634381" y="5802487"/>
            <a:ext cx="2148840"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Calibri"/>
                <a:cs typeface="Calibri"/>
              </a:rPr>
              <a:t>Gobernado</a:t>
            </a:r>
            <a:r>
              <a:rPr sz="2450" spc="490" dirty="0">
                <a:latin typeface="Calibri"/>
                <a:cs typeface="Calibri"/>
              </a:rPr>
              <a:t> </a:t>
            </a:r>
            <a:r>
              <a:rPr sz="2450" spc="-20" dirty="0">
                <a:latin typeface="Calibri"/>
                <a:cs typeface="Calibri"/>
              </a:rPr>
              <a:t>Mesh</a:t>
            </a:r>
            <a:endParaRPr sz="2450" dirty="0">
              <a:latin typeface="Calibri"/>
              <a:cs typeface="Calibri"/>
            </a:endParaRPr>
          </a:p>
        </p:txBody>
      </p:sp>
      <p:sp>
        <p:nvSpPr>
          <p:cNvPr id="23" name="object 24">
            <a:extLst>
              <a:ext uri="{FF2B5EF4-FFF2-40B4-BE49-F238E27FC236}">
                <a16:creationId xmlns:a16="http://schemas.microsoft.com/office/drawing/2014/main" id="{17DFF702-3FF3-02C5-7617-2148DACE7C45}"/>
              </a:ext>
            </a:extLst>
          </p:cNvPr>
          <p:cNvSpPr txBox="1"/>
          <p:nvPr/>
        </p:nvSpPr>
        <p:spPr>
          <a:xfrm>
            <a:off x="15249849" y="4860384"/>
            <a:ext cx="1954074" cy="824585"/>
          </a:xfrm>
          <a:prstGeom prst="rect">
            <a:avLst/>
          </a:prstGeom>
        </p:spPr>
        <p:txBody>
          <a:bodyPr vert="horz" wrap="square" lIns="0" tIns="54610" rIns="0" bIns="0" rtlCol="0">
            <a:spAutoFit/>
          </a:bodyPr>
          <a:lstStyle/>
          <a:p>
            <a:pPr marL="224790" marR="5080" indent="-212725">
              <a:lnSpc>
                <a:spcPts val="2780"/>
              </a:lnSpc>
              <a:spcBef>
                <a:spcPts val="430"/>
              </a:spcBef>
            </a:pPr>
            <a:r>
              <a:rPr lang="es-CO" sz="2550" spc="-75" dirty="0">
                <a:latin typeface="Calibri"/>
                <a:cs typeface="Calibri"/>
              </a:rPr>
              <a:t>Distribuido</a:t>
            </a:r>
          </a:p>
          <a:p>
            <a:pPr marL="224790" marR="5080" indent="-212725">
              <a:lnSpc>
                <a:spcPts val="2780"/>
              </a:lnSpc>
              <a:spcBef>
                <a:spcPts val="430"/>
              </a:spcBef>
            </a:pPr>
            <a:r>
              <a:rPr sz="2550" spc="-10" dirty="0">
                <a:latin typeface="Calibri"/>
                <a:cs typeface="Calibri"/>
              </a:rPr>
              <a:t>(</a:t>
            </a:r>
            <a:r>
              <a:rPr lang="es-CO" sz="2550" spc="-10" dirty="0">
                <a:latin typeface="Calibri"/>
                <a:cs typeface="Calibri"/>
              </a:rPr>
              <a:t>Agilidad</a:t>
            </a:r>
            <a:r>
              <a:rPr sz="2550" spc="-10" dirty="0">
                <a:latin typeface="Calibri"/>
                <a:cs typeface="Calibri"/>
              </a:rPr>
              <a:t>)</a:t>
            </a:r>
            <a:endParaRPr sz="2550" dirty="0">
              <a:latin typeface="Calibri"/>
              <a:cs typeface="Calibri"/>
            </a:endParaRPr>
          </a:p>
        </p:txBody>
      </p:sp>
      <p:pic>
        <p:nvPicPr>
          <p:cNvPr id="25" name="Imagen 24">
            <a:extLst>
              <a:ext uri="{FF2B5EF4-FFF2-40B4-BE49-F238E27FC236}">
                <a16:creationId xmlns:a16="http://schemas.microsoft.com/office/drawing/2014/main" id="{BC53F0FB-795A-93C3-A8C7-9899F80318AF}"/>
              </a:ext>
            </a:extLst>
          </p:cNvPr>
          <p:cNvPicPr>
            <a:picLocks noChangeAspect="1"/>
          </p:cNvPicPr>
          <p:nvPr/>
        </p:nvPicPr>
        <p:blipFill>
          <a:blip r:embed="rId5"/>
          <a:stretch>
            <a:fillRect/>
          </a:stretch>
        </p:blipFill>
        <p:spPr>
          <a:xfrm>
            <a:off x="10932726" y="6924507"/>
            <a:ext cx="2686685" cy="2641147"/>
          </a:xfrm>
          <a:prstGeom prst="rect">
            <a:avLst/>
          </a:prstGeom>
        </p:spPr>
      </p:pic>
      <p:sp>
        <p:nvSpPr>
          <p:cNvPr id="28" name="CuadroTexto 27">
            <a:extLst>
              <a:ext uri="{FF2B5EF4-FFF2-40B4-BE49-F238E27FC236}">
                <a16:creationId xmlns:a16="http://schemas.microsoft.com/office/drawing/2014/main" id="{4246E69A-196A-9650-251F-38060E7806A3}"/>
              </a:ext>
            </a:extLst>
          </p:cNvPr>
          <p:cNvSpPr txBox="1"/>
          <p:nvPr/>
        </p:nvSpPr>
        <p:spPr>
          <a:xfrm>
            <a:off x="11165637" y="1921299"/>
            <a:ext cx="3022974" cy="2677656"/>
          </a:xfrm>
          <a:prstGeom prst="rect">
            <a:avLst/>
          </a:prstGeom>
          <a:noFill/>
        </p:spPr>
        <p:txBody>
          <a:bodyPr wrap="square">
            <a:spAutoFit/>
          </a:bodyPr>
          <a:lstStyle/>
          <a:p>
            <a:r>
              <a:rPr lang="es-ES" dirty="0"/>
              <a:t>Pros</a:t>
            </a:r>
          </a:p>
          <a:p>
            <a:pPr marL="285750" indent="-285750">
              <a:buFont typeface="Arial" panose="020B0604020202020204" pitchFamily="34" charset="0"/>
              <a:buChar char="•"/>
            </a:pPr>
            <a:r>
              <a:rPr lang="es-ES" dirty="0"/>
              <a:t>Diseño central consistente</a:t>
            </a:r>
          </a:p>
          <a:p>
            <a:pPr marL="285750" indent="-285750">
              <a:buFont typeface="Arial" panose="020B0604020202020204" pitchFamily="34" charset="0"/>
              <a:buChar char="•"/>
            </a:pPr>
            <a:r>
              <a:rPr lang="es-ES" dirty="0"/>
              <a:t>Permite la especialización en el dominio</a:t>
            </a:r>
          </a:p>
          <a:p>
            <a:pPr marL="285750" indent="-285750">
              <a:buFont typeface="Arial" panose="020B0604020202020204" pitchFamily="34" charset="0"/>
              <a:buChar char="•"/>
            </a:pPr>
            <a:r>
              <a:rPr lang="es-ES" dirty="0"/>
              <a:t>Fomenta el autoservicio</a:t>
            </a:r>
          </a:p>
          <a:p>
            <a:pPr marL="285750" indent="-285750">
              <a:buFont typeface="Arial" panose="020B0604020202020204" pitchFamily="34" charset="0"/>
              <a:buChar char="•"/>
            </a:pPr>
            <a:r>
              <a:rPr lang="es-ES" dirty="0"/>
              <a:t>Ofrece flexibilidad organizativa</a:t>
            </a:r>
          </a:p>
          <a:p>
            <a:endParaRPr lang="es-ES" dirty="0"/>
          </a:p>
          <a:p>
            <a:r>
              <a:rPr lang="es-CO" spc="35" dirty="0" err="1">
                <a:latin typeface="Poppins" panose="00000500000000000000" pitchFamily="2" charset="0"/>
                <a:cs typeface="Poppins" panose="00000500000000000000" pitchFamily="2" charset="0"/>
              </a:rPr>
              <a:t>Contr</a:t>
            </a:r>
            <a:endParaRPr lang="es-CO" dirty="0">
              <a:latin typeface="Poppins" panose="00000500000000000000" pitchFamily="2" charset="0"/>
              <a:cs typeface="Poppins" panose="00000500000000000000" pitchFamily="2" charset="0"/>
            </a:endParaRPr>
          </a:p>
          <a:p>
            <a:endParaRPr lang="es-ES" dirty="0"/>
          </a:p>
          <a:p>
            <a:pPr marL="285750" indent="-285750">
              <a:buFont typeface="Arial" panose="020B0604020202020204" pitchFamily="34" charset="0"/>
              <a:buChar char="•"/>
            </a:pPr>
            <a:r>
              <a:rPr lang="es-ES" dirty="0"/>
              <a:t>Mayor carga administrativa</a:t>
            </a:r>
          </a:p>
          <a:p>
            <a:pPr marL="285750" indent="-285750">
              <a:buFont typeface="Arial" panose="020B0604020202020204" pitchFamily="34" charset="0"/>
              <a:buChar char="•"/>
            </a:pPr>
            <a:r>
              <a:rPr lang="es-ES" dirty="0"/>
              <a:t>Requiere una gobernanza y catalogación estrictas</a:t>
            </a:r>
            <a:endParaRPr lang="es-CO" dirty="0"/>
          </a:p>
        </p:txBody>
      </p:sp>
      <p:pic>
        <p:nvPicPr>
          <p:cNvPr id="30" name="Imagen 29">
            <a:extLst>
              <a:ext uri="{FF2B5EF4-FFF2-40B4-BE49-F238E27FC236}">
                <a16:creationId xmlns:a16="http://schemas.microsoft.com/office/drawing/2014/main" id="{6E859A4C-5BA3-8309-6959-AC15FC6B1621}"/>
              </a:ext>
            </a:extLst>
          </p:cNvPr>
          <p:cNvPicPr>
            <a:picLocks noChangeAspect="1"/>
          </p:cNvPicPr>
          <p:nvPr/>
        </p:nvPicPr>
        <p:blipFill>
          <a:blip r:embed="rId6"/>
          <a:stretch>
            <a:fillRect/>
          </a:stretch>
        </p:blipFill>
        <p:spPr>
          <a:xfrm>
            <a:off x="6779469" y="1403672"/>
            <a:ext cx="3204020" cy="3257200"/>
          </a:xfrm>
          <a:prstGeom prst="rect">
            <a:avLst/>
          </a:prstGeom>
        </p:spPr>
      </p:pic>
      <p:pic>
        <p:nvPicPr>
          <p:cNvPr id="96" name="Imagen 95">
            <a:extLst>
              <a:ext uri="{FF2B5EF4-FFF2-40B4-BE49-F238E27FC236}">
                <a16:creationId xmlns:a16="http://schemas.microsoft.com/office/drawing/2014/main" id="{A90A69DE-1149-78D8-FB37-CEBFA7136FE3}"/>
              </a:ext>
            </a:extLst>
          </p:cNvPr>
          <p:cNvPicPr>
            <a:picLocks noChangeAspect="1"/>
          </p:cNvPicPr>
          <p:nvPr/>
        </p:nvPicPr>
        <p:blipFill>
          <a:blip r:embed="rId7"/>
          <a:stretch>
            <a:fillRect/>
          </a:stretch>
        </p:blipFill>
        <p:spPr>
          <a:xfrm>
            <a:off x="1720882" y="6663782"/>
            <a:ext cx="3512382" cy="3162601"/>
          </a:xfrm>
          <a:prstGeom prst="rect">
            <a:avLst/>
          </a:prstGeom>
        </p:spPr>
      </p:pic>
    </p:spTree>
    <p:extLst>
      <p:ext uri="{BB962C8B-B14F-4D97-AF65-F5344CB8AC3E}">
        <p14:creationId xmlns:p14="http://schemas.microsoft.com/office/powerpoint/2010/main" val="3209272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32CD625-8EE9-6E06-0A7D-C4B856C41EA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635309A6-BE50-CF85-68B4-A29BAD019D8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2AD56F2-53F6-2CE5-F5D2-390AF828088F}"/>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C46CB51C-3DD4-1595-7CF7-2A3D6A4CEA4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358E76E-2CF7-F8B8-B823-3DF9402C5D8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395BB60-741C-8879-3CE1-B31BDF86752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DCC3FE80-961F-E4BC-F3A6-6361784C164F}"/>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Gobernada (</a:t>
              </a:r>
              <a:r>
                <a:rPr lang="es-ES" sz="3200" b="1" dirty="0" err="1">
                  <a:solidFill>
                    <a:schemeClr val="bg1"/>
                  </a:solidFill>
                </a:rPr>
                <a:t>Governed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AD2CE6D1-9C39-367A-EE55-F44B86EDCC73}"/>
              </a:ext>
            </a:extLst>
          </p:cNvPr>
          <p:cNvSpPr txBox="1"/>
          <p:nvPr/>
        </p:nvSpPr>
        <p:spPr>
          <a:xfrm>
            <a:off x="957580" y="2367529"/>
            <a:ext cx="6343560" cy="6555641"/>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Indexación central:</a:t>
            </a:r>
            <a:r>
              <a:rPr lang="es-ES" sz="2000" dirty="0">
                <a:latin typeface="Poppins" panose="00000500000000000000" pitchFamily="2" charset="0"/>
                <a:cs typeface="Poppins" panose="00000500000000000000" pitchFamily="2" charset="0"/>
              </a:rPr>
              <a:t> el patrón de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obliga a los dominios a distribuir siempre los datos a través de un </a:t>
            </a:r>
            <a:r>
              <a:rPr lang="es-ES" sz="2000" i="1" dirty="0" err="1">
                <a:latin typeface="Poppins" panose="00000500000000000000" pitchFamily="2" charset="0"/>
                <a:cs typeface="Poppins" panose="00000500000000000000" pitchFamily="2" charset="0"/>
              </a:rPr>
              <a:t>hub</a:t>
            </a:r>
            <a:r>
              <a:rPr lang="es-ES" sz="2000" dirty="0">
                <a:latin typeface="Poppins" panose="00000500000000000000" pitchFamily="2" charset="0"/>
                <a:cs typeface="Poppins" panose="00000500000000000000" pitchFamily="2" charset="0"/>
              </a:rPr>
              <a:t> central.</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El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aborda mejor las preocupaciones de variabilidad temporal y de datos no volátiles de los grandes consumidores de datos, ya que puede facilitar la orquestación entre dominios dependientes de datos.</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refuerza mejor los estándares de gobernanza de datos: por ejemplo, puede bloquear la distribución de datos de baja calidad.</a:t>
            </a: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puede complementarse con herramientas de </a:t>
            </a:r>
            <a:r>
              <a:rPr lang="es-ES" sz="2000" i="1" dirty="0">
                <a:latin typeface="Poppins" panose="00000500000000000000" pitchFamily="2" charset="0"/>
                <a:cs typeface="Poppins" panose="00000500000000000000" pitchFamily="2" charset="0"/>
              </a:rPr>
              <a:t>Master Data Management</a:t>
            </a:r>
            <a:r>
              <a:rPr lang="es-ES" sz="2000" dirty="0">
                <a:latin typeface="Poppins" panose="00000500000000000000" pitchFamily="2" charset="0"/>
                <a:cs typeface="Poppins" panose="00000500000000000000" pitchFamily="2" charset="0"/>
              </a:rPr>
              <a:t> y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Quality</a:t>
            </a:r>
            <a:r>
              <a:rPr lang="es-ES" sz="2000" dirty="0">
                <a:latin typeface="Poppins" panose="00000500000000000000" pitchFamily="2" charset="0"/>
                <a:cs typeface="Poppins" panose="00000500000000000000" pitchFamily="2" charset="0"/>
              </a:rPr>
              <a:t>.</a:t>
            </a:r>
          </a:p>
          <a:p>
            <a:pPr algn="just"/>
            <a:r>
              <a:rPr lang="es-ES" sz="2000" dirty="0">
                <a:latin typeface="Poppins" panose="00000500000000000000" pitchFamily="2" charset="0"/>
                <a:cs typeface="Poppins" panose="00000500000000000000" pitchFamily="2" charset="0"/>
              </a:rPr>
              <a:t>Aumenta la</a:t>
            </a:r>
          </a:p>
          <a:p>
            <a:pPr algn="just"/>
            <a:r>
              <a:rPr lang="es-ES" sz="2000" dirty="0">
                <a:latin typeface="Poppins" panose="00000500000000000000" pitchFamily="2" charset="0"/>
                <a:cs typeface="Poppins" panose="00000500000000000000" pitchFamily="2" charset="0"/>
              </a:rPr>
              <a:t> gobernanza y la sobrecarga operativa. El equipo central podría convertirse en un cuello de botella.</a:t>
            </a:r>
          </a:p>
        </p:txBody>
      </p:sp>
      <p:pic>
        <p:nvPicPr>
          <p:cNvPr id="6" name="Imagen 5">
            <a:extLst>
              <a:ext uri="{FF2B5EF4-FFF2-40B4-BE49-F238E27FC236}">
                <a16:creationId xmlns:a16="http://schemas.microsoft.com/office/drawing/2014/main" id="{C73C9B5D-E801-D7CD-B249-91A8D53677FA}"/>
              </a:ext>
            </a:extLst>
          </p:cNvPr>
          <p:cNvPicPr>
            <a:picLocks noChangeAspect="1"/>
          </p:cNvPicPr>
          <p:nvPr/>
        </p:nvPicPr>
        <p:blipFill>
          <a:blip r:embed="rId4"/>
          <a:stretch>
            <a:fillRect/>
          </a:stretch>
        </p:blipFill>
        <p:spPr>
          <a:xfrm>
            <a:off x="9452611" y="3046903"/>
            <a:ext cx="5159852" cy="4646008"/>
          </a:xfrm>
          <a:prstGeom prst="rect">
            <a:avLst/>
          </a:prstGeom>
        </p:spPr>
      </p:pic>
    </p:spTree>
    <p:extLst>
      <p:ext uri="{BB962C8B-B14F-4D97-AF65-F5344CB8AC3E}">
        <p14:creationId xmlns:p14="http://schemas.microsoft.com/office/powerpoint/2010/main" val="2640294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AB276C2-D918-3B1A-171E-960DE8110D9E}"/>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0159CB30-5A3F-53D5-245B-084FAA22055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AE42872-B3FE-D276-4E89-1DAA8DA32C1A}"/>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56AD7E54-B1EA-12C0-8DAE-AB3CBA814C3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7FD01D5-C34E-B6F6-E480-A4366D5B8AF5}"/>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2B39D99-1A58-A7E2-9A1C-4EC662ED0AD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AC49760-D104-B04A-7F0F-E1CAA750B2F7}"/>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Armonizada (</a:t>
              </a:r>
              <a:r>
                <a:rPr lang="es-ES" sz="3200" b="1" dirty="0" err="1">
                  <a:solidFill>
                    <a:schemeClr val="bg1"/>
                  </a:solidFill>
                </a:rPr>
                <a:t>Harmonised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09D347DF-E3A4-5F08-5F0C-D8D073F27156}"/>
              </a:ext>
            </a:extLst>
          </p:cNvPr>
          <p:cNvSpPr txBox="1"/>
          <p:nvPr/>
        </p:nvSpPr>
        <p:spPr>
          <a:xfrm>
            <a:off x="814070" y="2561654"/>
            <a:ext cx="6537960" cy="6494085"/>
          </a:xfrm>
          <a:prstGeom prst="rect">
            <a:avLst/>
          </a:prstGeom>
          <a:noFill/>
        </p:spPr>
        <p:txBody>
          <a:bodyPr wrap="square">
            <a:spAutoFit/>
          </a:bodyPr>
          <a:lstStyle/>
          <a:p>
            <a:pPr algn="just"/>
            <a:r>
              <a:rPr lang="es-ES" sz="1600" b="1" dirty="0" err="1">
                <a:latin typeface="Poppins" panose="00000500000000000000" pitchFamily="2" charset="0"/>
                <a:cs typeface="Poppins" panose="00000500000000000000" pitchFamily="2" charset="0"/>
              </a:rPr>
              <a:t>Harmonised</a:t>
            </a:r>
            <a:r>
              <a:rPr lang="es-ES" sz="1600" b="1" dirty="0">
                <a:latin typeface="Poppins" panose="00000500000000000000" pitchFamily="2" charset="0"/>
                <a:cs typeface="Poppins" panose="00000500000000000000" pitchFamily="2" charset="0"/>
              </a:rPr>
              <a:t> </a:t>
            </a:r>
            <a:r>
              <a:rPr lang="es-ES" sz="1600" b="1" dirty="0" err="1">
                <a:latin typeface="Poppins" panose="00000500000000000000" pitchFamily="2" charset="0"/>
                <a:cs typeface="Poppins" panose="00000500000000000000" pitchFamily="2" charset="0"/>
              </a:rPr>
              <a:t>Mesh</a:t>
            </a:r>
            <a:r>
              <a:rPr lang="es-ES" sz="1600" dirty="0">
                <a:latin typeface="Poppins" panose="00000500000000000000" pitchFamily="2" charset="0"/>
                <a:cs typeface="Poppins" panose="00000500000000000000" pitchFamily="2" charset="0"/>
              </a:rPr>
              <a:t> permite que varios grupos dentro de una organización operen su propia plataforma de analítica, mientras se adhieren a políticas y estándares comunes.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err="1">
                <a:latin typeface="Poppins" panose="00000500000000000000" pitchFamily="2" charset="0"/>
                <a:cs typeface="Poppins" panose="00000500000000000000" pitchFamily="2" charset="0"/>
              </a:rPr>
              <a:t>datahub</a:t>
            </a:r>
            <a:r>
              <a:rPr lang="es-ES" sz="1600" b="1" dirty="0">
                <a:latin typeface="Poppins" panose="00000500000000000000" pitchFamily="2" charset="0"/>
                <a:cs typeface="Poppins" panose="00000500000000000000" pitchFamily="2" charset="0"/>
              </a:rPr>
              <a:t> central</a:t>
            </a:r>
            <a:r>
              <a:rPr lang="es-ES" sz="1600" dirty="0">
                <a:latin typeface="Poppins" panose="00000500000000000000" pitchFamily="2" charset="0"/>
                <a:cs typeface="Poppins" panose="00000500000000000000" pitchFamily="2" charset="0"/>
              </a:rPr>
              <a:t> aloja el </a:t>
            </a:r>
            <a:r>
              <a:rPr lang="es-ES" sz="1600" b="1" dirty="0">
                <a:latin typeface="Poppins" panose="00000500000000000000" pitchFamily="2" charset="0"/>
                <a:cs typeface="Poppins" panose="00000500000000000000" pitchFamily="2" charset="0"/>
              </a:rPr>
              <a:t>catálogo de datos</a:t>
            </a:r>
            <a:r>
              <a:rPr lang="es-ES" sz="1600" dirty="0">
                <a:latin typeface="Poppins" panose="00000500000000000000" pitchFamily="2" charset="0"/>
                <a:cs typeface="Poppins" panose="00000500000000000000" pitchFamily="2" charset="0"/>
              </a:rPr>
              <a:t>, las </a:t>
            </a:r>
            <a:r>
              <a:rPr lang="es-ES" sz="1600" b="1" dirty="0">
                <a:latin typeface="Poppins" panose="00000500000000000000" pitchFamily="2" charset="0"/>
                <a:cs typeface="Poppins" panose="00000500000000000000" pitchFamily="2" charset="0"/>
              </a:rPr>
              <a:t>capacidades de auditoría de toda la malla</a:t>
            </a:r>
            <a:r>
              <a:rPr lang="es-ES" sz="1600" dirty="0">
                <a:latin typeface="Poppins" panose="00000500000000000000" pitchFamily="2" charset="0"/>
                <a:cs typeface="Poppins" panose="00000500000000000000" pitchFamily="2" charset="0"/>
              </a:rPr>
              <a:t>, la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y los </a:t>
            </a:r>
            <a:r>
              <a:rPr lang="es-ES" sz="1600" b="1" dirty="0">
                <a:latin typeface="Poppins" panose="00000500000000000000" pitchFamily="2" charset="0"/>
                <a:cs typeface="Poppins" panose="00000500000000000000" pitchFamily="2" charset="0"/>
              </a:rPr>
              <a:t>servicios de automatización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descubrimiento de datos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registro de metadatos</a:t>
            </a:r>
            <a:r>
              <a:rPr lang="es-ES" sz="1600" dirty="0">
                <a:latin typeface="Poppins" panose="00000500000000000000" pitchFamily="2" charset="0"/>
                <a:cs typeface="Poppins" panose="00000500000000000000" pitchFamily="2" charset="0"/>
              </a:rPr>
              <a:t>, entre otros.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a:latin typeface="Poppins" panose="00000500000000000000" pitchFamily="2" charset="0"/>
                <a:cs typeface="Poppins" panose="00000500000000000000" pitchFamily="2" charset="0"/>
              </a:rPr>
              <a:t>grupo central de la plataforma de datos</a:t>
            </a:r>
            <a:r>
              <a:rPr lang="es-ES" sz="1600" dirty="0">
                <a:latin typeface="Poppins" panose="00000500000000000000" pitchFamily="2" charset="0"/>
                <a:cs typeface="Poppins" panose="00000500000000000000" pitchFamily="2" charset="0"/>
              </a:rPr>
              <a:t> define </a:t>
            </a:r>
            <a:r>
              <a:rPr lang="es-ES" sz="1600" b="1" dirty="0">
                <a:latin typeface="Poppins" panose="00000500000000000000" pitchFamily="2" charset="0"/>
                <a:cs typeface="Poppins" panose="00000500000000000000" pitchFamily="2" charset="0"/>
              </a:rPr>
              <a:t>planos (</a:t>
            </a:r>
            <a:r>
              <a:rPr lang="es-ES" sz="1600" b="1" dirty="0" err="1">
                <a:latin typeface="Poppins" panose="00000500000000000000" pitchFamily="2" charset="0"/>
                <a:cs typeface="Poppins" panose="00000500000000000000" pitchFamily="2" charset="0"/>
              </a:rPr>
              <a:t>blueprints</a:t>
            </a:r>
            <a:r>
              <a:rPr lang="es-ES" sz="1600" b="1" dirty="0">
                <a:latin typeface="Poppins" panose="00000500000000000000" pitchFamily="2" charset="0"/>
                <a:cs typeface="Poppins" panose="00000500000000000000" pitchFamily="2" charset="0"/>
              </a:rPr>
              <a:t>)</a:t>
            </a:r>
            <a:r>
              <a:rPr lang="es-ES" sz="1600" dirty="0">
                <a:latin typeface="Poppins" panose="00000500000000000000" pitchFamily="2" charset="0"/>
                <a:cs typeface="Poppins" panose="00000500000000000000" pitchFamily="2" charset="0"/>
              </a:rPr>
              <a:t> que abarcan la </a:t>
            </a:r>
            <a:r>
              <a:rPr lang="es-ES" sz="1600" b="1" dirty="0">
                <a:latin typeface="Poppins" panose="00000500000000000000" pitchFamily="2" charset="0"/>
                <a:cs typeface="Poppins" panose="00000500000000000000" pitchFamily="2" charset="0"/>
              </a:rPr>
              <a:t>seguridad básica</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políticas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capacidades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estándares</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Se </a:t>
            </a:r>
            <a:r>
              <a:rPr lang="es-ES" sz="1600" b="1" dirty="0">
                <a:latin typeface="Poppins" panose="00000500000000000000" pitchFamily="2" charset="0"/>
                <a:cs typeface="Poppins" panose="00000500000000000000" pitchFamily="2" charset="0"/>
              </a:rPr>
              <a:t>instancian nuevos nodos</a:t>
            </a:r>
            <a:r>
              <a:rPr lang="es-ES" sz="1600" dirty="0">
                <a:latin typeface="Poppins" panose="00000500000000000000" pitchFamily="2" charset="0"/>
                <a:cs typeface="Poppins" panose="00000500000000000000" pitchFamily="2" charset="0"/>
              </a:rPr>
              <a:t> a partir de estos planos, los cuales incluyen las </a:t>
            </a:r>
            <a:r>
              <a:rPr lang="es-ES" sz="1600" b="1" dirty="0">
                <a:latin typeface="Poppins" panose="00000500000000000000" pitchFamily="2" charset="0"/>
                <a:cs typeface="Poppins" panose="00000500000000000000" pitchFamily="2" charset="0"/>
              </a:rPr>
              <a:t>capacidades clave</a:t>
            </a:r>
            <a:r>
              <a:rPr lang="es-ES" sz="1600" dirty="0">
                <a:latin typeface="Poppins" panose="00000500000000000000" pitchFamily="2" charset="0"/>
                <a:cs typeface="Poppins" panose="00000500000000000000" pitchFamily="2" charset="0"/>
              </a:rPr>
              <a:t> para habilitar la analítica empresarial (por ejemplo: </a:t>
            </a:r>
            <a:r>
              <a:rPr lang="es-ES" sz="1600" b="1" dirty="0">
                <a:latin typeface="Poppins" panose="00000500000000000000" pitchFamily="2" charset="0"/>
                <a:cs typeface="Poppins" panose="00000500000000000000" pitchFamily="2" charset="0"/>
              </a:rPr>
              <a:t>almacenamiento</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componentes de integración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gestión de claves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ELT</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motores analíticos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automatización</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Las </a:t>
            </a:r>
            <a:r>
              <a:rPr lang="es-ES" sz="1600" b="1" dirty="0">
                <a:latin typeface="Poppins" panose="00000500000000000000" pitchFamily="2" charset="0"/>
                <a:cs typeface="Poppins" panose="00000500000000000000" pitchFamily="2" charset="0"/>
              </a:rPr>
              <a:t>instancias de nodos</a:t>
            </a:r>
            <a:r>
              <a:rPr lang="es-ES" sz="1600" dirty="0">
                <a:latin typeface="Poppins" panose="00000500000000000000" pitchFamily="2" charset="0"/>
                <a:cs typeface="Poppins" panose="00000500000000000000" pitchFamily="2" charset="0"/>
              </a:rPr>
              <a:t> pueden ampliarse para atender </a:t>
            </a:r>
            <a:r>
              <a:rPr lang="es-ES" sz="1600" b="1" dirty="0">
                <a:latin typeface="Poppins" panose="00000500000000000000" pitchFamily="2" charset="0"/>
                <a:cs typeface="Poppins" panose="00000500000000000000" pitchFamily="2" charset="0"/>
              </a:rPr>
              <a:t>requerimientos empresariales específicos</a:t>
            </a:r>
            <a:r>
              <a:rPr lang="es-ES" sz="1600" dirty="0">
                <a:latin typeface="Poppins" panose="00000500000000000000" pitchFamily="2" charset="0"/>
                <a:cs typeface="Poppins" panose="00000500000000000000" pitchFamily="2" charset="0"/>
              </a:rPr>
              <a:t>, por ejemplo, </a:t>
            </a:r>
            <a:r>
              <a:rPr lang="es-ES" sz="1600" b="1" dirty="0">
                <a:latin typeface="Poppins" panose="00000500000000000000" pitchFamily="2" charset="0"/>
                <a:cs typeface="Poppins" panose="00000500000000000000" pitchFamily="2" charset="0"/>
              </a:rPr>
              <a:t>desplegando dominios adicionales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personalizando dominios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productos de datos</a:t>
            </a:r>
            <a:r>
              <a:rPr lang="es-ES" sz="1600" dirty="0">
                <a:latin typeface="Poppins" panose="00000500000000000000" pitchFamily="2" charset="0"/>
                <a:cs typeface="Poppins" panose="00000500000000000000" pitchFamily="2" charset="0"/>
              </a:rPr>
              <a:t> dentro del nodo.</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Los </a:t>
            </a:r>
            <a:r>
              <a:rPr lang="es-ES" sz="1600" b="1" dirty="0">
                <a:latin typeface="Poppins" panose="00000500000000000000" pitchFamily="2" charset="0"/>
                <a:cs typeface="Poppins" panose="00000500000000000000" pitchFamily="2" charset="0"/>
              </a:rPr>
              <a:t>nodos</a:t>
            </a:r>
            <a:r>
              <a:rPr lang="es-ES" sz="1600" dirty="0">
                <a:latin typeface="Poppins" panose="00000500000000000000" pitchFamily="2" charset="0"/>
                <a:cs typeface="Poppins" panose="00000500000000000000" pitchFamily="2" charset="0"/>
              </a:rPr>
              <a:t> suelen dividirse según la </a:t>
            </a:r>
            <a:r>
              <a:rPr lang="es-ES" sz="1600" b="1" dirty="0">
                <a:latin typeface="Poppins" panose="00000500000000000000" pitchFamily="2" charset="0"/>
                <a:cs typeface="Poppins" panose="00000500000000000000" pitchFamily="2" charset="0"/>
              </a:rPr>
              <a:t>unidad organizacional</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función de negocio</a:t>
            </a:r>
            <a:r>
              <a:rPr lang="es-ES" sz="1600" dirty="0">
                <a:latin typeface="Poppins" panose="00000500000000000000" pitchFamily="2" charset="0"/>
                <a:cs typeface="Poppins" panose="00000500000000000000" pitchFamily="2" charset="0"/>
              </a:rPr>
              <a:t> o </a:t>
            </a:r>
            <a:r>
              <a:rPr lang="es-ES" sz="1600" b="1" dirty="0">
                <a:latin typeface="Poppins" panose="00000500000000000000" pitchFamily="2" charset="0"/>
                <a:cs typeface="Poppins" panose="00000500000000000000" pitchFamily="2" charset="0"/>
              </a:rPr>
              <a:t>región</a:t>
            </a:r>
            <a:r>
              <a:rPr lang="es-ES" sz="1600" dirty="0">
                <a:latin typeface="Poppins" panose="00000500000000000000" pitchFamily="2" charset="0"/>
                <a:cs typeface="Poppins" panose="00000500000000000000" pitchFamily="2" charset="0"/>
              </a:rPr>
              <a:t>.</a:t>
            </a:r>
          </a:p>
        </p:txBody>
      </p:sp>
      <p:pic>
        <p:nvPicPr>
          <p:cNvPr id="9" name="Imagen 8">
            <a:extLst>
              <a:ext uri="{FF2B5EF4-FFF2-40B4-BE49-F238E27FC236}">
                <a16:creationId xmlns:a16="http://schemas.microsoft.com/office/drawing/2014/main" id="{6FD2F3D7-BC91-B263-27B1-8B3B6ADBAEB5}"/>
              </a:ext>
            </a:extLst>
          </p:cNvPr>
          <p:cNvPicPr>
            <a:picLocks noChangeAspect="1"/>
          </p:cNvPicPr>
          <p:nvPr/>
        </p:nvPicPr>
        <p:blipFill>
          <a:blip r:embed="rId4"/>
          <a:stretch>
            <a:fillRect/>
          </a:stretch>
        </p:blipFill>
        <p:spPr>
          <a:xfrm>
            <a:off x="9666778" y="2468880"/>
            <a:ext cx="5812829" cy="5909310"/>
          </a:xfrm>
          <a:prstGeom prst="rect">
            <a:avLst/>
          </a:prstGeom>
        </p:spPr>
      </p:pic>
    </p:spTree>
    <p:extLst>
      <p:ext uri="{BB962C8B-B14F-4D97-AF65-F5344CB8AC3E}">
        <p14:creationId xmlns:p14="http://schemas.microsoft.com/office/powerpoint/2010/main" val="920047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5D26BF4-0073-C670-910E-B52F12E20A4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7129F429-36DC-F5B5-1157-6865C401360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60BFCC5-A22B-9BC3-086F-C5771AFDA9EC}"/>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9778717C-3FD7-32AE-C04E-B80AFA8B9E1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CC19527-087B-D35A-0A00-D29536467A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CD38411-1891-ACCA-8C6D-CAEF792C1F1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1A7ED12-65E6-29BC-3147-7FE327C787ED}"/>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CO" sz="3200" b="1" dirty="0">
                  <a:solidFill>
                    <a:schemeClr val="bg1"/>
                  </a:solidFill>
                </a:rPr>
                <a:t>Altamente Federada (</a:t>
              </a:r>
              <a:r>
                <a:rPr lang="es-CO" sz="3200" b="1" dirty="0" err="1">
                  <a:solidFill>
                    <a:schemeClr val="bg1"/>
                  </a:solidFill>
                </a:rPr>
                <a:t>Highly</a:t>
              </a:r>
              <a:r>
                <a:rPr lang="es-CO" sz="3200" b="1" dirty="0">
                  <a:solidFill>
                    <a:schemeClr val="bg1"/>
                  </a:solidFill>
                </a:rPr>
                <a:t> </a:t>
              </a:r>
              <a:r>
                <a:rPr lang="es-CO" sz="3200" b="1" dirty="0" err="1">
                  <a:solidFill>
                    <a:schemeClr val="bg1"/>
                  </a:solidFill>
                </a:rPr>
                <a:t>Federated</a:t>
              </a:r>
              <a:r>
                <a:rPr lang="es-CO"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7" name="CuadroTexto 6">
            <a:extLst>
              <a:ext uri="{FF2B5EF4-FFF2-40B4-BE49-F238E27FC236}">
                <a16:creationId xmlns:a16="http://schemas.microsoft.com/office/drawing/2014/main" id="{FD8273B6-D890-10F7-B5EF-9D5C6CBE636F}"/>
              </a:ext>
            </a:extLst>
          </p:cNvPr>
          <p:cNvSpPr txBox="1"/>
          <p:nvPr/>
        </p:nvSpPr>
        <p:spPr>
          <a:xfrm>
            <a:off x="997235" y="1886452"/>
            <a:ext cx="5794318" cy="8125301"/>
          </a:xfrm>
          <a:prstGeom prst="rect">
            <a:avLst/>
          </a:prstGeom>
          <a:noFill/>
        </p:spPr>
        <p:txBody>
          <a:bodyPr wrap="square">
            <a:spAutoFit/>
          </a:bodyPr>
          <a:lstStyle/>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Una arquitectura altamente federada permite autonomía completa para que los grupos implementen su propio </a:t>
            </a:r>
            <a:r>
              <a:rPr lang="es-ES" sz="1800" dirty="0" err="1">
                <a:latin typeface="Poppins" panose="00000500000000000000" pitchFamily="2" charset="0"/>
                <a:cs typeface="Poppins" panose="00000500000000000000" pitchFamily="2" charset="0"/>
              </a:rPr>
              <a:t>stack</a:t>
            </a:r>
            <a:r>
              <a:rPr lang="es-ES" sz="1800" dirty="0">
                <a:latin typeface="Poppins" panose="00000500000000000000" pitchFamily="2" charset="0"/>
                <a:cs typeface="Poppins" panose="00000500000000000000" pitchFamily="2" charset="0"/>
              </a:rPr>
              <a:t> en diferentes entornos.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Permite mayor flexibilidad para dominios especiales, por ejemplo, para experimentos o lanzamientos rápidos al mercado.</a:t>
            </a: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Admite enfoques mixtos de gobernanza; por ejemplo, los dominios pequeños suelen distribuir datos a través de </a:t>
            </a:r>
            <a:r>
              <a:rPr lang="es-ES" sz="1800" dirty="0" err="1">
                <a:latin typeface="Poppins" panose="00000500000000000000" pitchFamily="2" charset="0"/>
                <a:cs typeface="Poppins" panose="00000500000000000000" pitchFamily="2" charset="0"/>
              </a:rPr>
              <a:t>hubs</a:t>
            </a:r>
            <a:r>
              <a:rPr lang="es-ES" sz="1800" dirty="0">
                <a:latin typeface="Poppins" panose="00000500000000000000" pitchFamily="2" charset="0"/>
                <a:cs typeface="Poppins" panose="00000500000000000000" pitchFamily="2" charset="0"/>
              </a:rPr>
              <a:t> centrales, mientras que los dominios grandes se distribuyen de forma independiente.</a:t>
            </a: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Puede generar conflictos políticos sobre quién controla los datos o cuándo se necesita soberanía de datos.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Poca visibilidad a través de toda la plataforma.</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Interfaces incompatibles.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Duplicación de capacidades e incremento de costos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Integración de datos tipo “muñeca rusa” (capas anidadas difíciles de mantener).</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Genera deuda tecnológica.</a:t>
            </a:r>
            <a:endParaRPr lang="es-CO" sz="1800" dirty="0">
              <a:latin typeface="Poppins" panose="00000500000000000000" pitchFamily="2" charset="0"/>
              <a:cs typeface="Poppins" panose="00000500000000000000" pitchFamily="2" charset="0"/>
            </a:endParaRPr>
          </a:p>
        </p:txBody>
      </p:sp>
      <p:pic>
        <p:nvPicPr>
          <p:cNvPr id="10" name="Imagen 9">
            <a:extLst>
              <a:ext uri="{FF2B5EF4-FFF2-40B4-BE49-F238E27FC236}">
                <a16:creationId xmlns:a16="http://schemas.microsoft.com/office/drawing/2014/main" id="{0A938931-86D0-59ED-A564-DFD248C5F9C3}"/>
              </a:ext>
            </a:extLst>
          </p:cNvPr>
          <p:cNvPicPr>
            <a:picLocks noChangeAspect="1"/>
          </p:cNvPicPr>
          <p:nvPr/>
        </p:nvPicPr>
        <p:blipFill>
          <a:blip r:embed="rId4"/>
          <a:stretch>
            <a:fillRect/>
          </a:stretch>
        </p:blipFill>
        <p:spPr>
          <a:xfrm>
            <a:off x="9613749" y="2897096"/>
            <a:ext cx="5750003" cy="5652544"/>
          </a:xfrm>
          <a:prstGeom prst="rect">
            <a:avLst/>
          </a:prstGeom>
        </p:spPr>
      </p:pic>
    </p:spTree>
    <p:extLst>
      <p:ext uri="{BB962C8B-B14F-4D97-AF65-F5344CB8AC3E}">
        <p14:creationId xmlns:p14="http://schemas.microsoft.com/office/powerpoint/2010/main" val="1768749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5C4BE5-5AF2-58DA-72B4-03E1D23FA33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D8F3E94-993B-0D59-743F-80C978A3ACA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576DCE2-E1E0-3C01-313B-95DABE769D3D}"/>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CAE09427-4CD5-BA28-F702-2DAD54125DF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A801C93A-E0E4-2BF9-0659-E926D9CD56E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DBF45C-95CA-3746-CE54-37AC607802C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57575757-C3F5-81FA-D300-53C7B0617FE0}"/>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9F36FF0E-3214-FD94-41C6-3D9D2AE8177F}"/>
              </a:ext>
            </a:extLst>
          </p:cNvPr>
          <p:cNvGraphicFramePr>
            <a:graphicFrameLocks noGrp="1"/>
          </p:cNvGraphicFramePr>
          <p:nvPr>
            <p:extLst>
              <p:ext uri="{D42A27DB-BD31-4B8C-83A1-F6EECF244321}">
                <p14:modId xmlns:p14="http://schemas.microsoft.com/office/powerpoint/2010/main" val="3845418268"/>
              </p:ext>
            </p:extLst>
          </p:nvPr>
        </p:nvGraphicFramePr>
        <p:xfrm>
          <a:off x="3566160" y="133365"/>
          <a:ext cx="14493240" cy="9090759"/>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
        <p:nvSpPr>
          <p:cNvPr id="3" name="CuadroTexto 2">
            <a:extLst>
              <a:ext uri="{FF2B5EF4-FFF2-40B4-BE49-F238E27FC236}">
                <a16:creationId xmlns:a16="http://schemas.microsoft.com/office/drawing/2014/main" id="{457ADB26-DD90-1F61-64C9-FBA5A3183C43}"/>
              </a:ext>
            </a:extLst>
          </p:cNvPr>
          <p:cNvSpPr txBox="1"/>
          <p:nvPr/>
        </p:nvSpPr>
        <p:spPr>
          <a:xfrm>
            <a:off x="647378" y="4691916"/>
            <a:ext cx="2294218" cy="307777"/>
          </a:xfrm>
          <a:prstGeom prst="rect">
            <a:avLst/>
          </a:prstGeom>
          <a:noFill/>
        </p:spPr>
        <p:txBody>
          <a:bodyPr wrap="none" rtlCol="0">
            <a:spAutoFit/>
          </a:bodyPr>
          <a:lstStyle/>
          <a:p>
            <a:r>
              <a:rPr lang="es-CO" dirty="0"/>
              <a:t>Ejercicio con todo el grupo</a:t>
            </a:r>
          </a:p>
        </p:txBody>
      </p:sp>
    </p:spTree>
    <p:extLst>
      <p:ext uri="{BB962C8B-B14F-4D97-AF65-F5344CB8AC3E}">
        <p14:creationId xmlns:p14="http://schemas.microsoft.com/office/powerpoint/2010/main" val="3346312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000250" y="1952625"/>
            <a:ext cx="14668500" cy="5632311"/>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Estudiar diversos patrones y arquitecturas de datos modélicos de manera que se pueda argumentar elecciones arquitectónicas y tener una visión amplia de lo que es un sistema de información orientado al análisis. </a:t>
            </a:r>
          </a:p>
          <a:p>
            <a:pPr algn="just"/>
            <a:endParaRPr lang="es-CO" sz="3600"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En moduloso subsiguientes pasaremos a la materialización a una vista física con elecciones y usos,  </a:t>
            </a:r>
            <a:r>
              <a:rPr lang="es-CO" sz="3600" noProof="0" dirty="0" err="1">
                <a:latin typeface="Poppins" panose="00000500000000000000" pitchFamily="2" charset="0"/>
                <a:cs typeface="Poppins" panose="00000500000000000000" pitchFamily="2" charset="0"/>
              </a:rPr>
              <a:t>concretss</a:t>
            </a:r>
            <a:r>
              <a:rPr lang="es-CO" sz="3600" noProof="0" dirty="0">
                <a:latin typeface="Poppins" panose="00000500000000000000" pitchFamily="2" charset="0"/>
                <a:cs typeface="Poppins" panose="00000500000000000000" pitchFamily="2" charset="0"/>
              </a:rPr>
              <a:t> de recursos </a:t>
            </a: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B249E52-87B1-A17F-BA74-F39010A1C49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B26D09F-FF43-01C2-0470-B4FEFA6E921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DF1AF45B-CBBD-4C66-4659-A085E0F4CD4A}"/>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D9F21F15-13F8-B2C8-3D85-87AEE34CD20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EC6D0B3-06A3-F3F5-5D4A-59629EA677B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B397630-5753-5B5A-320C-45C831B74E1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F10D9ED0-0A53-7B55-4BA1-75FA6D5D7881}"/>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4AB511BF-CECF-C2B1-75F0-CFD1D244D67B}"/>
              </a:ext>
            </a:extLst>
          </p:cNvPr>
          <p:cNvGraphicFramePr>
            <a:graphicFrameLocks noGrp="1"/>
          </p:cNvGraphicFramePr>
          <p:nvPr>
            <p:extLst>
              <p:ext uri="{D42A27DB-BD31-4B8C-83A1-F6EECF244321}">
                <p14:modId xmlns:p14="http://schemas.microsoft.com/office/powerpoint/2010/main" val="116767230"/>
              </p:ext>
            </p:extLst>
          </p:nvPr>
        </p:nvGraphicFramePr>
        <p:xfrm>
          <a:off x="3566160" y="133365"/>
          <a:ext cx="14493240" cy="9459210"/>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BI/</a:t>
                      </a:r>
                      <a:r>
                        <a:rPr lang="es-ES" sz="1600" dirty="0" err="1"/>
                        <a:t>Reporting</a:t>
                      </a:r>
                      <a:r>
                        <a:rPr lang="es-ES" sz="1600" dirty="0"/>
                        <a:t> estructurado con alta calidad y latencia baja.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Repositorio barato y escalable para raw (cualquier formato).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Unifica lake + warehouse: datos abiertos con ACID y SQL.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Modelo organizacional de </a:t>
                      </a:r>
                      <a:r>
                        <a:rPr lang="es-ES" sz="1600" b="1"/>
                        <a:t>propiedad por dominios</a:t>
                      </a:r>
                      <a:r>
                        <a:rPr lang="es-ES" sz="1600"/>
                        <a:t> y </a:t>
                      </a:r>
                      <a:r>
                        <a:rPr lang="es-ES" sz="1600" b="1"/>
                        <a:t>data products</a:t>
                      </a:r>
                      <a:r>
                        <a:rPr lang="es-ES" sz="1600"/>
                        <a:t>.</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Estructurados (principalmente)</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Estructurados, semi y no estructurados.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Todos (con tablas ACID sobre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Schema-on-write (estricto).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Schema-on-read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 enforcement + evolución controlada.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Contratos por dominio; esquema versionado por data product.</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(nativas).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No (por defecto).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(Delta/Iceberg/Hudi).</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Lo define cada dominio según la plataforma.</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Excelente (OLAP, </a:t>
                      </a:r>
                      <a:r>
                        <a:rPr lang="es-CO" sz="1600" dirty="0" err="1"/>
                        <a:t>star</a:t>
                      </a:r>
                      <a:r>
                        <a:rPr lang="es-CO" sz="1600" dirty="0"/>
                        <a:t>/</a:t>
                      </a:r>
                      <a:r>
                        <a:rPr lang="es-CO" sz="1600" dirty="0" err="1"/>
                        <a:t>snowflake</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 (depende del motor).</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Alto (indexado, pruning, time-travel).</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err="1"/>
                        <a:t>Batch</a:t>
                      </a:r>
                      <a:r>
                        <a:rPr lang="es-CO" sz="1600" dirty="0"/>
                        <a:t> (</a:t>
                      </a:r>
                      <a:r>
                        <a:rPr lang="es-CO" sz="1600" dirty="0" err="1"/>
                        <a:t>streaming</a:t>
                      </a:r>
                      <a:r>
                        <a:rPr lang="es-CO" sz="1600" dirty="0"/>
                        <a:t> limitado).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Ambos, muy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Ambos, con </a:t>
                      </a:r>
                      <a:r>
                        <a:rPr lang="es-ES" sz="1600" dirty="0" err="1"/>
                        <a:t>upserts</a:t>
                      </a:r>
                      <a:r>
                        <a:rPr lang="es-ES" sz="1600" dirty="0"/>
                        <a:t> y CDC a escala.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Almacenamiento y licencias más altos.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muy bajo; cómputo por uso.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bajo; cómputo puede subir si no se optimiza.</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Costos de coordinación/gobernanza </a:t>
                      </a:r>
                      <a:r>
                        <a:rPr lang="es-ES" sz="1600" dirty="0" err="1"/>
                        <a:t>aum</a:t>
                      </a:r>
                      <a:r>
                        <a:rPr lang="es-ES" sz="1600" dirty="0"/>
                        <a:t>; depende de la base técnica.</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Centralizada y robusta.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Más compleja; requiere catálogo y políticas.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Robusta con catálogo + RBAC/mascarado.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Federada: estándares comunes + cumplimiento por dominio.</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Media–Alta.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Muy alta (petabytes).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Muy alta.</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Organizacional: escala con más dominios y data </a:t>
                      </a:r>
                      <a:r>
                        <a:rPr lang="es-ES" sz="1600" dirty="0" err="1"/>
                        <a:t>products</a:t>
                      </a: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Baja para consultas repetitivas.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Buena (con materializations y optimize).</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Analistas BI, finanzas.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Científicos/ingenieros de datos, ML.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BI + DS/ML + analítica en general.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Equipos de negocio por dominio (</a:t>
                      </a:r>
                      <a:r>
                        <a:rPr lang="es-CO" sz="1600" dirty="0" err="1"/>
                        <a:t>owners</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Calidad, consistencia, velocidad en reporting.</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Flexibilidad, costo, diversidad de datos.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Una sola fuente para BI+ML, ACID en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Autonomía, escalado organizacional, foco en valor por dominio.</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Rigidez, ETL costoso, lock-in.</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Caos si no hay gobernanza; rendimiento irregular.</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Operación y tuning requieren madurez.</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Complejidad de coordinación y gobierno; interfaces dispares.</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Redshift/Redshift RA3, QuickSight.</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Glue + Athena/EMR/Trino.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(Delta/Iceberg/Hudi) + Glue/Lake Formation + Athena/EMR/Redshift Spectrum.</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Data </a:t>
                      </a:r>
                      <a:r>
                        <a:rPr lang="es-CO" sz="1600" dirty="0" err="1"/>
                        <a:t>Mesh</a:t>
                      </a:r>
                      <a:r>
                        <a:rPr lang="es-CO" sz="1600" dirty="0"/>
                        <a:t> sobre </a:t>
                      </a:r>
                      <a:r>
                        <a:rPr lang="es-CO" sz="1600" dirty="0" err="1"/>
                        <a:t>Lakehouse</a:t>
                      </a:r>
                      <a:r>
                        <a:rPr lang="es-CO" sz="1600" dirty="0"/>
                        <a:t>/DW con Lake </a:t>
                      </a:r>
                      <a:r>
                        <a:rPr lang="es-CO" sz="1600" dirty="0" err="1"/>
                        <a:t>Formation</a:t>
                      </a:r>
                      <a:r>
                        <a:rPr lang="es-CO" sz="1600" dirty="0"/>
                        <a:t> (LF-Tags), estándares y </a:t>
                      </a:r>
                      <a:r>
                        <a:rPr lang="es-CO" sz="1600" dirty="0" err="1"/>
                        <a:t>platform</a:t>
                      </a:r>
                      <a:r>
                        <a:rPr lang="es-CO" sz="1600" dirty="0"/>
                        <a:t> </a:t>
                      </a:r>
                      <a:r>
                        <a:rPr lang="es-CO" sz="1600" dirty="0" err="1"/>
                        <a:t>team</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Tree>
    <p:extLst>
      <p:ext uri="{BB962C8B-B14F-4D97-AF65-F5344CB8AC3E}">
        <p14:creationId xmlns:p14="http://schemas.microsoft.com/office/powerpoint/2010/main" val="2043989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847804-A947-5B1D-3FEC-CD4EECC0911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E82A70-1631-42BD-DE19-80C6BB644BF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8FE9571-50A6-641C-5976-2F9516C21A3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E6ED201C-72A8-498E-4061-DBC9969BCF0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4F18ED00-FD69-B16A-3AD5-EB739B70F8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76A4C89-5B59-7D6B-3BF9-9FBC2CA0A91C}"/>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C92C615-A465-C380-01B0-1DE435614AD3}"/>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49839D31-5C59-EBAB-CCD8-BD2C73260C8D}"/>
              </a:ext>
            </a:extLst>
          </p:cNvPr>
          <p:cNvSpPr txBox="1"/>
          <p:nvPr/>
        </p:nvSpPr>
        <p:spPr>
          <a:xfrm>
            <a:off x="1036717" y="2027307"/>
            <a:ext cx="7468534" cy="6740307"/>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Nathan </a:t>
            </a:r>
            <a:r>
              <a:rPr lang="es-ES" sz="1800" dirty="0" err="1">
                <a:latin typeface="Poppins" panose="00000500000000000000" pitchFamily="2" charset="0"/>
                <a:cs typeface="Poppins" panose="00000500000000000000" pitchFamily="2" charset="0"/>
              </a:rPr>
              <a:t>Marz</a:t>
            </a:r>
            <a:r>
              <a:rPr lang="es-ES" sz="1800" dirty="0">
                <a:latin typeface="Poppins" panose="00000500000000000000" pitchFamily="2" charset="0"/>
                <a:cs typeface="Poppins" panose="00000500000000000000" pitchFamily="2" charset="0"/>
              </a:rPr>
              <a:t> acuñó el término arquitectura Lambda: una arquitectura de procesamiento de datos diseñada para manejar grandes volúmenes de datos aprovechando tanto el procesamiento por lotes como el procesamiento en tiempo real.</a:t>
            </a:r>
          </a:p>
          <a:p>
            <a:endParaRPr lang="es-ES" sz="1800" dirty="0">
              <a:latin typeface="Poppins" panose="00000500000000000000" pitchFamily="2" charset="0"/>
              <a:cs typeface="Poppins" panose="00000500000000000000" pitchFamily="2" charset="0"/>
            </a:endParaRPr>
          </a:p>
          <a:p>
            <a:r>
              <a:rPr lang="es-ES" sz="1800" dirty="0"/>
              <a:t>Patrón que combina dos rutas de procesamiento para el </a:t>
            </a:r>
            <a:r>
              <a:rPr lang="es-ES" sz="1800" b="1" dirty="0"/>
              <a:t>mismo dato de eventos</a:t>
            </a:r>
            <a:r>
              <a:rPr lang="es-ES" sz="1800" dirty="0"/>
              <a:t>:</a:t>
            </a:r>
          </a:p>
          <a:p>
            <a:r>
              <a:rPr lang="es-ES" sz="1800" b="1" dirty="0" err="1"/>
              <a:t>Batch</a:t>
            </a:r>
            <a:r>
              <a:rPr lang="es-ES" sz="1800" b="1" dirty="0"/>
              <a:t> </a:t>
            </a:r>
            <a:r>
              <a:rPr lang="es-ES" sz="1800" b="1" dirty="0" err="1"/>
              <a:t>layer</a:t>
            </a:r>
            <a:r>
              <a:rPr lang="es-ES" sz="1800" dirty="0"/>
              <a:t>: reprocesa históricos en lotes para máxima exactitud (fuente de verdad).</a:t>
            </a:r>
          </a:p>
          <a:p>
            <a:r>
              <a:rPr lang="es-ES" sz="1800" b="1" dirty="0" err="1"/>
              <a:t>Speed</a:t>
            </a:r>
            <a:r>
              <a:rPr lang="es-ES" sz="1800" b="1" dirty="0"/>
              <a:t>/</a:t>
            </a:r>
            <a:r>
              <a:rPr lang="es-ES" sz="1800" b="1" dirty="0" err="1"/>
              <a:t>Streaming</a:t>
            </a:r>
            <a:r>
              <a:rPr lang="es-ES" sz="1800" b="1" dirty="0"/>
              <a:t> </a:t>
            </a:r>
            <a:r>
              <a:rPr lang="es-ES" sz="1800" b="1" dirty="0" err="1"/>
              <a:t>layer</a:t>
            </a:r>
            <a:r>
              <a:rPr lang="es-ES" sz="1800" dirty="0"/>
              <a:t>: procesa eventos </a:t>
            </a:r>
            <a:r>
              <a:rPr lang="es-ES" sz="1800" b="1" dirty="0"/>
              <a:t>en tiempo real</a:t>
            </a:r>
            <a:r>
              <a:rPr lang="es-ES" sz="1800" dirty="0"/>
              <a:t> para baja latencia.</a:t>
            </a:r>
          </a:p>
          <a:p>
            <a:r>
              <a:rPr lang="es-ES" sz="1800" b="1" dirty="0" err="1"/>
              <a:t>Serving</a:t>
            </a:r>
            <a:r>
              <a:rPr lang="es-ES" sz="1800" b="1" dirty="0"/>
              <a:t> </a:t>
            </a:r>
            <a:r>
              <a:rPr lang="es-ES" sz="1800" b="1" dirty="0" err="1"/>
              <a:t>layer</a:t>
            </a:r>
            <a:r>
              <a:rPr lang="es-ES" sz="1800" dirty="0"/>
              <a:t>: expone vistas/outputs unificados hacia aplicaciones/BI/ML.</a:t>
            </a:r>
          </a:p>
          <a:p>
            <a:r>
              <a:rPr lang="es-ES" sz="1800" dirty="0"/>
              <a:t>OJO: “Lambda” aquí es el </a:t>
            </a:r>
            <a:r>
              <a:rPr lang="es-ES" sz="1800" b="1" dirty="0"/>
              <a:t>patrón de arquitectura</a:t>
            </a:r>
            <a:r>
              <a:rPr lang="es-ES" sz="1800" dirty="0"/>
              <a:t>, no el servicio </a:t>
            </a:r>
            <a:r>
              <a:rPr lang="es-ES" sz="1800" b="1" dirty="0"/>
              <a:t>AWS Lambda</a:t>
            </a:r>
            <a:r>
              <a:rPr lang="es-ES" sz="1800" dirty="0"/>
              <a:t> (aunque AWS Lambda puede participar).</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Dos opciones para una arquitectura Lambda</a:t>
            </a:r>
          </a:p>
          <a:p>
            <a:r>
              <a:rPr lang="es-ES" sz="1800" dirty="0">
                <a:latin typeface="Poppins" panose="00000500000000000000" pitchFamily="2" charset="0"/>
                <a:cs typeface="Poppins" panose="00000500000000000000" pitchFamily="2" charset="0"/>
              </a:rPr>
              <a:t>En la web se discuten dos enfoques diferentes para la arquitectura Lambda.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El enfoque inicial proporcionaba una capa de servicio unificada. Esta capa unifica las capas de procesamiento en tiempo real y por lotes.</a:t>
            </a:r>
            <a:endParaRPr lang="es-CO" sz="1800" dirty="0">
              <a:latin typeface="Poppins" panose="00000500000000000000" pitchFamily="2" charset="0"/>
              <a:cs typeface="Poppins" panose="00000500000000000000" pitchFamily="2" charset="0"/>
            </a:endParaRPr>
          </a:p>
        </p:txBody>
      </p:sp>
      <p:pic>
        <p:nvPicPr>
          <p:cNvPr id="8194" name="Picture 2" descr="Lambda Architecture with Unified Serving Layer">
            <a:extLst>
              <a:ext uri="{FF2B5EF4-FFF2-40B4-BE49-F238E27FC236}">
                <a16:creationId xmlns:a16="http://schemas.microsoft.com/office/drawing/2014/main" id="{AB24A15C-A4A9-371D-9932-015A5FB17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759" y="1421638"/>
            <a:ext cx="8253724" cy="346531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ambda Architecture with Two Separate Serving Layers">
            <a:extLst>
              <a:ext uri="{FF2B5EF4-FFF2-40B4-BE49-F238E27FC236}">
                <a16:creationId xmlns:a16="http://schemas.microsoft.com/office/drawing/2014/main" id="{F2F28667-E27E-01B1-1DA4-1F6EDB440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549" y="5604532"/>
            <a:ext cx="8253725" cy="369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52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273093A-A8F8-0CAC-5600-65F1CEB3FAA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3088BCE-6BC2-B19E-A424-A57E5048B43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A93E73D-4122-6553-CBF9-87DA17EA45D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C96F37D9-65C7-9B1A-187F-8176D9BEC5B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B92E01B-E879-CD90-B851-5C83D7D466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1425E52-E66D-B33D-6413-65021723F72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9330BF7-4627-C2FD-1133-A076276C98E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7B0225B-A7B9-412E-7E1F-B5693529D4BF}"/>
              </a:ext>
            </a:extLst>
          </p:cNvPr>
          <p:cNvSpPr txBox="1"/>
          <p:nvPr/>
        </p:nvSpPr>
        <p:spPr>
          <a:xfrm>
            <a:off x="1543051" y="2350650"/>
            <a:ext cx="6535084" cy="5232202"/>
          </a:xfrm>
          <a:prstGeom prst="rect">
            <a:avLst/>
          </a:prstGeom>
          <a:noFill/>
        </p:spPr>
        <p:txBody>
          <a:bodyPr wrap="square">
            <a:spAutoFit/>
          </a:bodyPr>
          <a:lstStyle/>
          <a:p>
            <a:r>
              <a:rPr lang="es-ES" sz="2000" b="1" dirty="0"/>
              <a:t>Ventajas</a:t>
            </a:r>
          </a:p>
          <a:p>
            <a:endParaRPr lang="es-ES" sz="2000" b="1" dirty="0"/>
          </a:p>
          <a:p>
            <a:r>
              <a:rPr lang="es-ES" sz="2000" b="1" dirty="0"/>
              <a:t>Baja latencia + alta exactitud</a:t>
            </a:r>
            <a:r>
              <a:rPr lang="es-ES" sz="2000" dirty="0"/>
              <a:t>: resultados rápidos por </a:t>
            </a:r>
            <a:r>
              <a:rPr lang="es-ES" sz="2000" dirty="0" err="1"/>
              <a:t>streaming</a:t>
            </a:r>
            <a:r>
              <a:rPr lang="es-ES" sz="2000" dirty="0"/>
              <a:t> y corrección posterior por </a:t>
            </a:r>
            <a:r>
              <a:rPr lang="es-ES" sz="2000" dirty="0" err="1"/>
              <a:t>batch</a:t>
            </a:r>
            <a:r>
              <a:rPr lang="es-ES" sz="2000" dirty="0"/>
              <a:t>.</a:t>
            </a:r>
          </a:p>
          <a:p>
            <a:r>
              <a:rPr lang="es-ES" sz="2000" b="1" dirty="0"/>
              <a:t>Robustez ante errores</a:t>
            </a:r>
            <a:r>
              <a:rPr lang="es-ES" sz="2000" dirty="0"/>
              <a:t>: si la capa </a:t>
            </a:r>
            <a:r>
              <a:rPr lang="es-ES" sz="2000" dirty="0" err="1"/>
              <a:t>streaming</a:t>
            </a:r>
            <a:r>
              <a:rPr lang="es-ES" sz="2000" dirty="0"/>
              <a:t> falla o se degrada, el </a:t>
            </a:r>
            <a:r>
              <a:rPr lang="es-ES" sz="2000" dirty="0" err="1"/>
              <a:t>batch</a:t>
            </a:r>
            <a:r>
              <a:rPr lang="es-ES" sz="2000" dirty="0"/>
              <a:t> puede </a:t>
            </a:r>
            <a:r>
              <a:rPr lang="es-ES" sz="2000" b="1" dirty="0"/>
              <a:t>reconstruir</a:t>
            </a:r>
            <a:r>
              <a:rPr lang="es-ES" sz="2000" dirty="0"/>
              <a:t> el estado correcto.</a:t>
            </a:r>
          </a:p>
          <a:p>
            <a:r>
              <a:rPr lang="es-ES" sz="2000" b="1" dirty="0" err="1"/>
              <a:t>Backfills</a:t>
            </a:r>
            <a:r>
              <a:rPr lang="es-ES" sz="2000" b="1" dirty="0"/>
              <a:t> y </a:t>
            </a:r>
            <a:r>
              <a:rPr lang="es-ES" sz="2000" b="1" dirty="0" err="1"/>
              <a:t>replays</a:t>
            </a:r>
            <a:r>
              <a:rPr lang="es-ES" sz="2000" b="1" dirty="0"/>
              <a:t> controlados</a:t>
            </a:r>
            <a:r>
              <a:rPr lang="es-ES" sz="2000" dirty="0"/>
              <a:t>: permite recalcular métricas cuando cambian reglas o llega data atrasada.</a:t>
            </a:r>
          </a:p>
          <a:p>
            <a:r>
              <a:rPr lang="es-ES" sz="2000" b="1" dirty="0"/>
              <a:t>Escalabilidad</a:t>
            </a:r>
            <a:r>
              <a:rPr lang="es-ES" sz="2000" dirty="0"/>
              <a:t>: cada capa escala de forma independiente según volumen y </a:t>
            </a:r>
            <a:r>
              <a:rPr lang="es-ES" sz="2000" dirty="0" err="1"/>
              <a:t>SLOs</a:t>
            </a:r>
            <a:r>
              <a:rPr lang="es-ES" sz="2000" dirty="0"/>
              <a:t>.</a:t>
            </a:r>
          </a:p>
          <a:p>
            <a:r>
              <a:rPr lang="es-ES" sz="2000" b="1" dirty="0"/>
              <a:t>Aislamiento de cargas</a:t>
            </a:r>
            <a:r>
              <a:rPr lang="es-ES" sz="2000" dirty="0"/>
              <a:t>: analítica histórica pesada no afecta la capa en tiempo real.</a:t>
            </a:r>
          </a:p>
          <a:p>
            <a:r>
              <a:rPr lang="es-ES" sz="2000" b="1" dirty="0"/>
              <a:t>Flexibilidad de herramientas</a:t>
            </a:r>
            <a:r>
              <a:rPr lang="es-ES" sz="2000" dirty="0"/>
              <a:t>: puedes elegir motores óptimos para </a:t>
            </a:r>
            <a:r>
              <a:rPr lang="es-ES" sz="2000" dirty="0" err="1"/>
              <a:t>batch</a:t>
            </a:r>
            <a:r>
              <a:rPr lang="es-ES" sz="2000" dirty="0"/>
              <a:t> vs </a:t>
            </a:r>
            <a:r>
              <a:rPr lang="es-ES" sz="2000" dirty="0" err="1"/>
              <a:t>streaming</a:t>
            </a:r>
            <a:r>
              <a:rPr lang="es-ES" sz="2000" dirty="0"/>
              <a:t>.</a:t>
            </a:r>
          </a:p>
          <a:p>
            <a:br>
              <a:rPr lang="es-ES" sz="1800" dirty="0"/>
            </a:br>
            <a:endParaRPr lang="es-ES" sz="1800" dirty="0"/>
          </a:p>
          <a:p>
            <a:endParaRPr lang="es-ES" sz="1800" dirty="0"/>
          </a:p>
        </p:txBody>
      </p:sp>
      <p:sp>
        <p:nvSpPr>
          <p:cNvPr id="4" name="CuadroTexto 3">
            <a:extLst>
              <a:ext uri="{FF2B5EF4-FFF2-40B4-BE49-F238E27FC236}">
                <a16:creationId xmlns:a16="http://schemas.microsoft.com/office/drawing/2014/main" id="{39B11DA4-123D-F719-0012-E59F4DB5A886}"/>
              </a:ext>
            </a:extLst>
          </p:cNvPr>
          <p:cNvSpPr txBox="1"/>
          <p:nvPr/>
        </p:nvSpPr>
        <p:spPr>
          <a:xfrm>
            <a:off x="9611814" y="2135241"/>
            <a:ext cx="7133135" cy="4031873"/>
          </a:xfrm>
          <a:prstGeom prst="rect">
            <a:avLst/>
          </a:prstGeom>
          <a:noFill/>
        </p:spPr>
        <p:txBody>
          <a:bodyPr wrap="square">
            <a:spAutoFit/>
          </a:bodyPr>
          <a:lstStyle/>
          <a:p>
            <a:r>
              <a:rPr lang="es-ES" sz="1600" b="1" dirty="0"/>
              <a:t>Desventajas</a:t>
            </a:r>
          </a:p>
          <a:p>
            <a:endParaRPr lang="es-ES" sz="1600" b="1" dirty="0"/>
          </a:p>
          <a:p>
            <a:r>
              <a:rPr lang="es-ES" sz="1600" b="1" dirty="0"/>
              <a:t>Doble lógica</a:t>
            </a:r>
            <a:r>
              <a:rPr lang="es-ES" sz="1600" dirty="0"/>
              <a:t>: se duplica (o casi) la </a:t>
            </a:r>
            <a:r>
              <a:rPr lang="es-ES" sz="1600" b="1" dirty="0"/>
              <a:t>lógica de negocio</a:t>
            </a:r>
            <a:r>
              <a:rPr lang="es-ES" sz="1600" dirty="0"/>
              <a:t> en dos pipelines: más código que mantener.</a:t>
            </a:r>
          </a:p>
          <a:p>
            <a:r>
              <a:rPr lang="es-ES" sz="1600" b="1" dirty="0"/>
              <a:t>Complejidad operativa</a:t>
            </a:r>
            <a:r>
              <a:rPr lang="es-ES" sz="1600" dirty="0"/>
              <a:t>: monitoreo, </a:t>
            </a:r>
            <a:r>
              <a:rPr lang="es-ES" sz="1600" i="1" dirty="0" err="1"/>
              <a:t>deploys</a:t>
            </a:r>
            <a:r>
              <a:rPr lang="es-ES" sz="1600" dirty="0"/>
              <a:t>, pruebas, </a:t>
            </a:r>
            <a:r>
              <a:rPr lang="es-ES" sz="1600" i="1" dirty="0" err="1"/>
              <a:t>lineage</a:t>
            </a:r>
            <a:r>
              <a:rPr lang="es-ES" sz="1600" dirty="0"/>
              <a:t> y costos de dos caminos.</a:t>
            </a:r>
          </a:p>
          <a:p>
            <a:r>
              <a:rPr lang="es-ES" sz="1600" b="1" dirty="0"/>
              <a:t>Inconsistencias temporales</a:t>
            </a:r>
            <a:r>
              <a:rPr lang="es-ES" sz="1600" dirty="0"/>
              <a:t>: discrepancias entre resultados de </a:t>
            </a:r>
            <a:r>
              <a:rPr lang="es-ES" sz="1600" dirty="0" err="1"/>
              <a:t>streaming</a:t>
            </a:r>
            <a:r>
              <a:rPr lang="es-ES" sz="1600" dirty="0"/>
              <a:t> y </a:t>
            </a:r>
            <a:r>
              <a:rPr lang="es-ES" sz="1600" dirty="0" err="1"/>
              <a:t>batch</a:t>
            </a:r>
            <a:r>
              <a:rPr lang="es-ES" sz="1600" dirty="0"/>
              <a:t> hasta que “reconcilian”.</a:t>
            </a:r>
          </a:p>
          <a:p>
            <a:r>
              <a:rPr lang="es-ES" sz="1600" b="1" dirty="0"/>
              <a:t>Costos</a:t>
            </a:r>
            <a:r>
              <a:rPr lang="es-ES" sz="1600" dirty="0"/>
              <a:t>: dos infraestructuras (estado en </a:t>
            </a:r>
            <a:r>
              <a:rPr lang="es-ES" sz="1600" dirty="0" err="1"/>
              <a:t>streaming</a:t>
            </a:r>
            <a:r>
              <a:rPr lang="es-ES" sz="1600" dirty="0"/>
              <a:t> + clústeres </a:t>
            </a:r>
            <a:r>
              <a:rPr lang="es-ES" sz="1600" dirty="0" err="1"/>
              <a:t>batch</a:t>
            </a:r>
            <a:r>
              <a:rPr lang="es-ES" sz="1600" dirty="0"/>
              <a:t>): $$ si no se optimiza.</a:t>
            </a:r>
          </a:p>
          <a:p>
            <a:r>
              <a:rPr lang="es-ES" sz="1600" b="1" dirty="0"/>
              <a:t>Gobernanza y calidad</a:t>
            </a:r>
            <a:r>
              <a:rPr lang="es-ES" sz="1600" dirty="0"/>
              <a:t>: más difícil aplicar políticas/mascarado/</a:t>
            </a:r>
            <a:r>
              <a:rPr lang="es-ES" sz="1600" dirty="0" err="1"/>
              <a:t>tests</a:t>
            </a:r>
            <a:r>
              <a:rPr lang="es-ES" sz="1600" dirty="0"/>
              <a:t> coherentes en ambas capas.</a:t>
            </a:r>
          </a:p>
          <a:p>
            <a:r>
              <a:rPr lang="es-ES" sz="1600" b="1" dirty="0" err="1"/>
              <a:t>Backfills</a:t>
            </a:r>
            <a:r>
              <a:rPr lang="es-ES" sz="1600" b="1" dirty="0"/>
              <a:t> complicados</a:t>
            </a:r>
            <a:r>
              <a:rPr lang="es-ES" sz="1600" dirty="0"/>
              <a:t>: coordinar </a:t>
            </a:r>
            <a:r>
              <a:rPr lang="es-ES" sz="1600" dirty="0" err="1"/>
              <a:t>re-cálculo</a:t>
            </a:r>
            <a:r>
              <a:rPr lang="es-ES" sz="1600" dirty="0"/>
              <a:t> </a:t>
            </a:r>
            <a:r>
              <a:rPr lang="es-ES" sz="1600" dirty="0" err="1"/>
              <a:t>batch</a:t>
            </a:r>
            <a:r>
              <a:rPr lang="es-ES" sz="1600" dirty="0"/>
              <a:t> sin romper ventanas/estado de </a:t>
            </a:r>
            <a:r>
              <a:rPr lang="es-ES" sz="1600" dirty="0" err="1"/>
              <a:t>streaming</a:t>
            </a:r>
            <a:r>
              <a:rPr lang="es-ES" sz="1600" dirty="0"/>
              <a:t> requiere cuidado.</a:t>
            </a:r>
          </a:p>
          <a:p>
            <a:r>
              <a:rPr lang="es-ES" sz="1600" b="1" dirty="0"/>
              <a:t>Latencias “lo suficientemente bajas”</a:t>
            </a:r>
            <a:r>
              <a:rPr lang="es-ES" sz="1600" dirty="0"/>
              <a:t>: muchos casos no necesitan dos capas si una sola satisface el SLA.</a:t>
            </a:r>
            <a:endParaRPr lang="es-CO" sz="1600" dirty="0"/>
          </a:p>
        </p:txBody>
      </p:sp>
    </p:spTree>
    <p:extLst>
      <p:ext uri="{BB962C8B-B14F-4D97-AF65-F5344CB8AC3E}">
        <p14:creationId xmlns:p14="http://schemas.microsoft.com/office/powerpoint/2010/main" val="3915869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63EED73-2871-3B35-BAC5-49EC0884C67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4E522F48-93A6-6C4F-8A8C-241223F081E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2C060EB-B8B2-D9E9-73E1-1584726779C4}"/>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6494A8B9-19F9-B0F7-2B25-30DC7DF978D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ED27992-F5DC-435A-FC3D-0F8BB17B309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6A12734-6D0A-14BE-00CB-403864075DF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6F01F17-790F-B236-5D3A-3F403CCE996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A172A5FE-F46D-85C3-53AF-8CBA15F6AE6B}"/>
              </a:ext>
            </a:extLst>
          </p:cNvPr>
          <p:cNvSpPr txBox="1"/>
          <p:nvPr/>
        </p:nvSpPr>
        <p:spPr>
          <a:xfrm>
            <a:off x="960517" y="2327344"/>
            <a:ext cx="6707108" cy="5632311"/>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La arquitectura Kappa es una arquitectura de software basada en eventos</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La premisa fundamental de la arquitectura Kappa es la posibilidad de </a:t>
            </a:r>
            <a:r>
              <a:rPr lang="es-ES" sz="1800" b="1" i="1" dirty="0">
                <a:latin typeface="Poppins" panose="00000500000000000000" pitchFamily="2" charset="0"/>
                <a:cs typeface="Poppins" panose="00000500000000000000" pitchFamily="2" charset="0"/>
              </a:rPr>
              <a:t>realizar procesamiento en tiempo real y por lotes con una único </a:t>
            </a:r>
            <a:r>
              <a:rPr lang="es-ES" sz="1800" b="1" i="1" dirty="0" err="1">
                <a:latin typeface="Poppins" panose="00000500000000000000" pitchFamily="2" charset="0"/>
                <a:cs typeface="Poppins" panose="00000500000000000000" pitchFamily="2" charset="0"/>
              </a:rPr>
              <a:t>stack</a:t>
            </a:r>
            <a:r>
              <a:rPr lang="es-ES" sz="1800" b="1" i="1" dirty="0">
                <a:latin typeface="Poppins" panose="00000500000000000000" pitchFamily="2" charset="0"/>
                <a:cs typeface="Poppins" panose="00000500000000000000" pitchFamily="2" charset="0"/>
              </a:rPr>
              <a:t> </a:t>
            </a:r>
            <a:r>
              <a:rPr lang="es-ES" sz="1800" b="1" i="1" dirty="0" err="1">
                <a:latin typeface="Poppins" panose="00000500000000000000" pitchFamily="2" charset="0"/>
                <a:cs typeface="Poppins" panose="00000500000000000000" pitchFamily="2" charset="0"/>
              </a:rPr>
              <a:t>tecnologico</a:t>
            </a:r>
            <a:r>
              <a:rPr lang="es-ES" sz="1800" dirty="0">
                <a:latin typeface="Poppins" panose="00000500000000000000" pitchFamily="2" charset="0"/>
                <a:cs typeface="Poppins" panose="00000500000000000000" pitchFamily="2" charset="0"/>
              </a:rPr>
              <a:t>. El núcleo de la infraestructura es la arquitectura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En primer lugar, la plataforma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de eventos registra los datos entrantes. A partir de ahí, un motor de procesamiento de flujos procesa los datos continuamente en tiempo real o los ingiere en cualquier otra base de datos analítica o aplicación empresarial mediante cualquier paradigma y velocidad de comunicación, incluyendo tiempo real, casi tiempo real, por lotes y solicitud-respuesta.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Arquitectura Kappa con un único pipeline para tiempo real y por lotes</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p:txBody>
      </p:sp>
      <p:pic>
        <p:nvPicPr>
          <p:cNvPr id="9218" name="Picture 2" descr="Kappa Architecture with one Pipeline for Real Time and Batch">
            <a:extLst>
              <a:ext uri="{FF2B5EF4-FFF2-40B4-BE49-F238E27FC236}">
                <a16:creationId xmlns:a16="http://schemas.microsoft.com/office/drawing/2014/main" id="{52A93764-A586-23CE-E016-6915A40C2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9103" y="3142996"/>
            <a:ext cx="9269298" cy="400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31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CAE3921-2FC3-EDFB-4173-09EF66D7165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65E2E85-5461-EC8F-FC72-42D7C1621659}"/>
              </a:ext>
            </a:extLst>
          </p:cNvPr>
          <p:cNvSpPr/>
          <p:nvPr/>
        </p:nvSpPr>
        <p:spPr>
          <a:xfrm rot="5400000">
            <a:off x="15666837" y="-548343"/>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4EE3543-E836-9AFC-3081-B42D2B9CC11B}"/>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7B618120-F209-4A89-FA85-92AC905D301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FB58665-14BA-9D13-8B6E-F92D9126650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B2C4E26-1AA2-BD75-C7FE-6459BFFC2A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638B06B-93FA-D6FD-BC71-A269133E29B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122694-71BB-603B-03DB-FAA661D839D1}"/>
              </a:ext>
            </a:extLst>
          </p:cNvPr>
          <p:cNvSpPr txBox="1"/>
          <p:nvPr/>
        </p:nvSpPr>
        <p:spPr>
          <a:xfrm>
            <a:off x="1151017" y="2078998"/>
            <a:ext cx="7754858" cy="8402300"/>
          </a:xfrm>
          <a:prstGeom prst="rect">
            <a:avLst/>
          </a:prstGeom>
          <a:noFill/>
        </p:spPr>
        <p:txBody>
          <a:bodyPr wrap="square">
            <a:spAutoFit/>
          </a:bodyPr>
          <a:lstStyle/>
          <a:p>
            <a:r>
              <a:rPr lang="es-ES" sz="1800" b="1" dirty="0">
                <a:latin typeface="Poppins" panose="00000500000000000000" pitchFamily="2" charset="0"/>
                <a:cs typeface="Poppins" panose="00000500000000000000" pitchFamily="2" charset="0"/>
              </a:rPr>
              <a:t>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Una sola lógica</a:t>
            </a:r>
            <a:r>
              <a:rPr lang="es-ES" sz="1800" dirty="0">
                <a:latin typeface="Poppins" panose="00000500000000000000" pitchFamily="2" charset="0"/>
                <a:cs typeface="Poppins" panose="00000500000000000000" pitchFamily="2" charset="0"/>
              </a:rPr>
              <a:t> de negocio (menos duplicación que Lambda).</a:t>
            </a:r>
          </a:p>
          <a:p>
            <a:r>
              <a:rPr lang="es-ES" sz="1800" b="1" dirty="0">
                <a:latin typeface="Poppins" panose="00000500000000000000" pitchFamily="2" charset="0"/>
                <a:cs typeface="Poppins" panose="00000500000000000000" pitchFamily="2" charset="0"/>
              </a:rPr>
              <a:t>Tiempo real por defecto</a:t>
            </a:r>
            <a:r>
              <a:rPr lang="es-ES" sz="1800" dirty="0">
                <a:latin typeface="Poppins" panose="00000500000000000000" pitchFamily="2" charset="0"/>
                <a:cs typeface="Poppins" panose="00000500000000000000" pitchFamily="2" charset="0"/>
              </a:rPr>
              <a:t> con latencias bajas.</a:t>
            </a:r>
          </a:p>
          <a:p>
            <a:r>
              <a:rPr lang="es-ES" sz="1800" b="1" dirty="0">
                <a:latin typeface="Poppins" panose="00000500000000000000" pitchFamily="2" charset="0"/>
                <a:cs typeface="Poppins" panose="00000500000000000000" pitchFamily="2" charset="0"/>
              </a:rPr>
              <a:t>Reprocesos simples</a:t>
            </a:r>
            <a:r>
              <a:rPr lang="es-ES" sz="1800" dirty="0">
                <a:latin typeface="Poppins" panose="00000500000000000000" pitchFamily="2" charset="0"/>
                <a:cs typeface="Poppins" panose="00000500000000000000" pitchFamily="2" charset="0"/>
              </a:rPr>
              <a:t>: se vuelve a leer el log para recalcular históricos.</a:t>
            </a:r>
          </a:p>
          <a:p>
            <a:r>
              <a:rPr lang="es-ES" sz="1800" b="1" dirty="0">
                <a:latin typeface="Poppins" panose="00000500000000000000" pitchFamily="2" charset="0"/>
                <a:cs typeface="Poppins" panose="00000500000000000000" pitchFamily="2" charset="0"/>
              </a:rPr>
              <a:t>Menos deriva</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 histórico → resultados consistentes.</a:t>
            </a:r>
          </a:p>
          <a:p>
            <a:r>
              <a:rPr lang="es-ES" sz="1800" b="1" dirty="0">
                <a:latin typeface="Poppins" panose="00000500000000000000" pitchFamily="2" charset="0"/>
                <a:cs typeface="Poppins" panose="00000500000000000000" pitchFamily="2" charset="0"/>
              </a:rPr>
              <a:t>Escala horizontal</a:t>
            </a:r>
            <a:r>
              <a:rPr lang="es-ES" sz="1800" dirty="0">
                <a:latin typeface="Poppins" panose="00000500000000000000" pitchFamily="2" charset="0"/>
                <a:cs typeface="Poppins" panose="00000500000000000000" pitchFamily="2" charset="0"/>
              </a:rPr>
              <a:t> natural; </a:t>
            </a:r>
            <a:r>
              <a:rPr lang="es-ES" sz="1800" dirty="0" err="1">
                <a:latin typeface="Poppins" panose="00000500000000000000" pitchFamily="2" charset="0"/>
                <a:cs typeface="Poppins" panose="00000500000000000000" pitchFamily="2" charset="0"/>
              </a:rPr>
              <a:t>aislas</a:t>
            </a:r>
            <a:r>
              <a:rPr lang="es-ES" sz="1800" dirty="0">
                <a:latin typeface="Poppins" panose="00000500000000000000" pitchFamily="2" charset="0"/>
                <a:cs typeface="Poppins" panose="00000500000000000000" pitchFamily="2" charset="0"/>
              </a:rPr>
              <a:t> consumidores por </a:t>
            </a:r>
            <a:r>
              <a:rPr lang="es-ES" sz="1800" i="1" dirty="0" err="1">
                <a:latin typeface="Poppins" panose="00000500000000000000" pitchFamily="2" charset="0"/>
                <a:cs typeface="Poppins" panose="00000500000000000000" pitchFamily="2" charset="0"/>
              </a:rPr>
              <a:t>consumer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groups</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Exactly</a:t>
            </a:r>
            <a:r>
              <a:rPr lang="es-ES" sz="1800" b="1" dirty="0">
                <a:latin typeface="Poppins" panose="00000500000000000000" pitchFamily="2" charset="0"/>
                <a:cs typeface="Poppins" panose="00000500000000000000" pitchFamily="2" charset="0"/>
              </a:rPr>
              <a:t>-once</a:t>
            </a:r>
            <a:r>
              <a:rPr lang="es-ES" sz="1800" dirty="0">
                <a:latin typeface="Poppins" panose="00000500000000000000" pitchFamily="2" charset="0"/>
                <a:cs typeface="Poppins" panose="00000500000000000000" pitchFamily="2" charset="0"/>
              </a:rPr>
              <a:t> posible con motores modernos (</a:t>
            </a:r>
            <a:r>
              <a:rPr lang="es-ES" sz="1800" dirty="0" err="1">
                <a:latin typeface="Poppins" panose="00000500000000000000" pitchFamily="2" charset="0"/>
                <a:cs typeface="Poppins" panose="00000500000000000000" pitchFamily="2" charset="0"/>
              </a:rPr>
              <a:t>Flink</a:t>
            </a:r>
            <a:r>
              <a:rPr lang="es-ES" sz="1800" dirty="0">
                <a:latin typeface="Poppins" panose="00000500000000000000" pitchFamily="2" charset="0"/>
                <a:cs typeface="Poppins" panose="00000500000000000000" pitchFamily="2" charset="0"/>
              </a:rPr>
              <a:t> 2PC, idempotencia).</a:t>
            </a:r>
          </a:p>
          <a:p>
            <a:r>
              <a:rPr lang="es-ES" sz="1800" dirty="0">
                <a:latin typeface="Poppins" panose="00000500000000000000" pitchFamily="2" charset="0"/>
                <a:cs typeface="Poppins" panose="00000500000000000000" pitchFamily="2" charset="0"/>
              </a:rPr>
              <a:t>Encaja perfecto con </a:t>
            </a:r>
            <a:r>
              <a:rPr lang="es-ES" sz="1800" b="1" dirty="0" err="1">
                <a:latin typeface="Poppins" panose="00000500000000000000" pitchFamily="2" charset="0"/>
                <a:cs typeface="Poppins" panose="00000500000000000000" pitchFamily="2" charset="0"/>
              </a:rPr>
              <a:t>event</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sourcing</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Desventajas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Dependencia total del log</a:t>
            </a:r>
            <a:r>
              <a:rPr lang="es-ES" sz="1800" dirty="0">
                <a:latin typeface="Poppins" panose="00000500000000000000" pitchFamily="2" charset="0"/>
                <a:cs typeface="Poppins" panose="00000500000000000000" pitchFamily="2" charset="0"/>
              </a:rPr>
              <a:t>: retención larga = costo; borrado selectivo (GDPR) es complejo.</a:t>
            </a:r>
          </a:p>
          <a:p>
            <a:r>
              <a:rPr lang="es-ES" sz="1800" b="1" dirty="0">
                <a:latin typeface="Poppins" panose="00000500000000000000" pitchFamily="2" charset="0"/>
                <a:cs typeface="Poppins" panose="00000500000000000000" pitchFamily="2" charset="0"/>
              </a:rPr>
              <a:t>Estado y tiempo</a:t>
            </a:r>
            <a:r>
              <a:rPr lang="es-ES" sz="1800" dirty="0">
                <a:latin typeface="Poppins" panose="00000500000000000000" pitchFamily="2" charset="0"/>
                <a:cs typeface="Poppins" panose="00000500000000000000" pitchFamily="2" charset="0"/>
              </a:rPr>
              <a:t> difíciles: </a:t>
            </a:r>
            <a:r>
              <a:rPr lang="es-ES" sz="1800" i="1" dirty="0" err="1">
                <a:latin typeface="Poppins" panose="00000500000000000000" pitchFamily="2" charset="0"/>
                <a:cs typeface="Poppins" panose="00000500000000000000" pitchFamily="2" charset="0"/>
              </a:rPr>
              <a:t>watermarks</a:t>
            </a:r>
            <a:r>
              <a:rPr lang="es-ES" sz="1800" dirty="0">
                <a:latin typeface="Poppins" panose="00000500000000000000" pitchFamily="2" charset="0"/>
                <a:cs typeface="Poppins" panose="00000500000000000000" pitchFamily="2" charset="0"/>
              </a:rPr>
              <a:t>, </a:t>
            </a:r>
            <a:r>
              <a:rPr lang="es-ES" sz="1800" i="1" dirty="0">
                <a:latin typeface="Poppins" panose="00000500000000000000" pitchFamily="2" charset="0"/>
                <a:cs typeface="Poppins" panose="00000500000000000000" pitchFamily="2" charset="0"/>
              </a:rPr>
              <a:t>late/</a:t>
            </a:r>
            <a:r>
              <a:rPr lang="es-ES" sz="1800" i="1" dirty="0" err="1">
                <a:latin typeface="Poppins" panose="00000500000000000000" pitchFamily="2" charset="0"/>
                <a:cs typeface="Poppins" panose="00000500000000000000" pitchFamily="2" charset="0"/>
              </a:rPr>
              <a:t>out-of-order</a:t>
            </a:r>
            <a:r>
              <a:rPr lang="es-ES" sz="1800" dirty="0">
                <a:latin typeface="Poppins" panose="00000500000000000000" pitchFamily="2" charset="0"/>
                <a:cs typeface="Poppins" panose="00000500000000000000" pitchFamily="2" charset="0"/>
              </a:rPr>
              <a:t>, ventanas, uniones </a:t>
            </a:r>
            <a:r>
              <a:rPr lang="es-ES" sz="1800" i="1" dirty="0" err="1">
                <a:latin typeface="Poppins" panose="00000500000000000000" pitchFamily="2" charset="0"/>
                <a:cs typeface="Poppins" panose="00000500000000000000" pitchFamily="2" charset="0"/>
              </a:rPr>
              <a:t>stream</a:t>
            </a:r>
            <a:r>
              <a:rPr lang="es-ES" sz="1800" i="1" dirty="0">
                <a:latin typeface="Poppins" panose="00000500000000000000" pitchFamily="2" charset="0"/>
                <a:cs typeface="Poppins" panose="00000500000000000000" pitchFamily="2" charset="0"/>
              </a:rPr>
              <a:t>-table</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Backfills</a:t>
            </a:r>
            <a:r>
              <a:rPr lang="es-ES" sz="1800" b="1" dirty="0">
                <a:latin typeface="Poppins" panose="00000500000000000000" pitchFamily="2" charset="0"/>
                <a:cs typeface="Poppins" panose="00000500000000000000" pitchFamily="2" charset="0"/>
              </a:rPr>
              <a:t> costosos</a:t>
            </a:r>
            <a:r>
              <a:rPr lang="es-ES" sz="1800" dirty="0">
                <a:latin typeface="Poppins" panose="00000500000000000000" pitchFamily="2" charset="0"/>
                <a:cs typeface="Poppins" panose="00000500000000000000" pitchFamily="2" charset="0"/>
              </a:rPr>
              <a:t> si el log es enorme (</a:t>
            </a:r>
            <a:r>
              <a:rPr lang="es-ES" sz="1800"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prolongados).</a:t>
            </a:r>
          </a:p>
          <a:p>
            <a:r>
              <a:rPr lang="es-ES" sz="1800" b="1" dirty="0">
                <a:latin typeface="Poppins" panose="00000500000000000000" pitchFamily="2" charset="0"/>
                <a:cs typeface="Poppins" panose="00000500000000000000" pitchFamily="2" charset="0"/>
              </a:rPr>
              <a:t>Operación sensible</a:t>
            </a:r>
            <a:r>
              <a:rPr lang="es-ES" sz="1800" dirty="0">
                <a:latin typeface="Poppins" panose="00000500000000000000" pitchFamily="2" charset="0"/>
                <a:cs typeface="Poppins" panose="00000500000000000000" pitchFamily="2" charset="0"/>
              </a:rPr>
              <a:t> a </a:t>
            </a:r>
            <a:r>
              <a:rPr lang="es-ES" sz="1800" i="1" dirty="0" err="1">
                <a:latin typeface="Poppins" panose="00000500000000000000" pitchFamily="2" charset="0"/>
                <a:cs typeface="Poppins" panose="00000500000000000000" pitchFamily="2" charset="0"/>
              </a:rPr>
              <a:t>backpressure</a:t>
            </a:r>
            <a:r>
              <a:rPr lang="es-ES" sz="1800" dirty="0">
                <a:latin typeface="Poppins" panose="00000500000000000000" pitchFamily="2" charset="0"/>
                <a:cs typeface="Poppins" panose="00000500000000000000" pitchFamily="2" charset="0"/>
              </a:rPr>
              <a:t> y picos; reinicios/actualizaciones requieren cuidado con </a:t>
            </a:r>
            <a:r>
              <a:rPr lang="es-ES" sz="1800" i="1" dirty="0" err="1">
                <a:latin typeface="Poppins" panose="00000500000000000000" pitchFamily="2" charset="0"/>
                <a:cs typeface="Poppins" panose="00000500000000000000" pitchFamily="2" charset="0"/>
              </a:rPr>
              <a:t>checkpoints</a:t>
            </a:r>
            <a:r>
              <a:rPr lang="es-ES" sz="1800" dirty="0">
                <a:latin typeface="Poppins" panose="00000500000000000000" pitchFamily="2" charset="0"/>
                <a:cs typeface="Poppins" panose="00000500000000000000" pitchFamily="2" charset="0"/>
              </a:rPr>
              <a:t> y estado.</a:t>
            </a:r>
          </a:p>
          <a:p>
            <a:r>
              <a:rPr lang="es-ES" sz="1800" b="1" dirty="0">
                <a:latin typeface="Poppins" panose="00000500000000000000" pitchFamily="2" charset="0"/>
                <a:cs typeface="Poppins" panose="00000500000000000000" pitchFamily="2" charset="0"/>
              </a:rPr>
              <a:t>Ad-hoc/OLAP pesado</a:t>
            </a:r>
            <a:r>
              <a:rPr lang="es-ES" sz="1800" dirty="0">
                <a:latin typeface="Poppins" panose="00000500000000000000" pitchFamily="2" charset="0"/>
                <a:cs typeface="Poppins" panose="00000500000000000000" pitchFamily="2" charset="0"/>
              </a:rPr>
              <a:t> no es ideal en puro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suele requerir </a:t>
            </a:r>
            <a:r>
              <a:rPr lang="es-ES" sz="1800" b="1" dirty="0">
                <a:latin typeface="Poppins" panose="00000500000000000000" pitchFamily="2" charset="0"/>
                <a:cs typeface="Poppins" panose="00000500000000000000" pitchFamily="2" charset="0"/>
              </a:rPr>
              <a:t>almacén analítico</a:t>
            </a:r>
            <a:r>
              <a:rPr lang="es-ES" sz="1800" dirty="0">
                <a:latin typeface="Poppins" panose="00000500000000000000" pitchFamily="2" charset="0"/>
                <a:cs typeface="Poppins" panose="00000500000000000000" pitchFamily="2" charset="0"/>
              </a:rPr>
              <a:t> adicional (</a:t>
            </a:r>
            <a:r>
              <a:rPr lang="es-ES" sz="1800"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/OLAP).</a:t>
            </a:r>
          </a:p>
          <a:p>
            <a:r>
              <a:rPr lang="es-ES" sz="1800" b="1" dirty="0">
                <a:latin typeface="Poppins" panose="00000500000000000000" pitchFamily="2" charset="0"/>
                <a:cs typeface="Poppins" panose="00000500000000000000" pitchFamily="2" charset="0"/>
              </a:rPr>
              <a:t>Evolución de esquemas</a:t>
            </a:r>
            <a:r>
              <a:rPr lang="es-ES" sz="1800" dirty="0">
                <a:latin typeface="Poppins" panose="00000500000000000000" pitchFamily="2" charset="0"/>
                <a:cs typeface="Poppins" panose="00000500000000000000" pitchFamily="2" charset="0"/>
              </a:rPr>
              <a:t>: necesitas </a:t>
            </a:r>
            <a:r>
              <a:rPr lang="es-ES" sz="1800" i="1" dirty="0" err="1">
                <a:latin typeface="Poppins" panose="00000500000000000000" pitchFamily="2" charset="0"/>
                <a:cs typeface="Poppins" panose="00000500000000000000" pitchFamily="2" charset="0"/>
              </a:rPr>
              <a:t>schema</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registry</a:t>
            </a:r>
            <a:r>
              <a:rPr lang="es-ES" sz="1800" dirty="0">
                <a:latin typeface="Poppins" panose="00000500000000000000" pitchFamily="2" charset="0"/>
                <a:cs typeface="Poppins" panose="00000500000000000000" pitchFamily="2" charset="0"/>
              </a:rPr>
              <a:t>, compatibilidad y </a:t>
            </a:r>
            <a:r>
              <a:rPr lang="es-ES" sz="1800" i="1" dirty="0" err="1">
                <a:latin typeface="Poppins" panose="00000500000000000000" pitchFamily="2" charset="0"/>
                <a:cs typeface="Poppins" panose="00000500000000000000" pitchFamily="2" charset="0"/>
              </a:rPr>
              <a:t>dead-letter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queues</a:t>
            </a:r>
            <a:r>
              <a:rPr lang="es-ES" sz="1800" dirty="0">
                <a:latin typeface="Poppins" panose="00000500000000000000" pitchFamily="2" charset="0"/>
                <a:cs typeface="Poppins" panose="00000500000000000000" pitchFamily="2" charset="0"/>
              </a:rPr>
              <a:t>.</a:t>
            </a:r>
          </a:p>
          <a:p>
            <a:br>
              <a:rPr lang="es-ES" sz="1800" dirty="0"/>
            </a:br>
            <a:endParaRPr lang="es-ES" sz="1800" dirty="0"/>
          </a:p>
        </p:txBody>
      </p:sp>
      <p:sp>
        <p:nvSpPr>
          <p:cNvPr id="5" name="CuadroTexto 4">
            <a:extLst>
              <a:ext uri="{FF2B5EF4-FFF2-40B4-BE49-F238E27FC236}">
                <a16:creationId xmlns:a16="http://schemas.microsoft.com/office/drawing/2014/main" id="{8886F9F0-44F6-527F-EFB6-951FF69CB5F8}"/>
              </a:ext>
            </a:extLst>
          </p:cNvPr>
          <p:cNvSpPr txBox="1"/>
          <p:nvPr/>
        </p:nvSpPr>
        <p:spPr>
          <a:xfrm>
            <a:off x="10783807" y="1773346"/>
            <a:ext cx="6477001" cy="7294305"/>
          </a:xfrm>
          <a:prstGeom prst="rect">
            <a:avLst/>
          </a:prstGeom>
          <a:noFill/>
        </p:spPr>
        <p:txBody>
          <a:bodyPr wrap="square">
            <a:spAutoFit/>
          </a:bodyPr>
          <a:lstStyle/>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Cuándo usarla</a:t>
            </a:r>
          </a:p>
          <a:p>
            <a:endParaRPr lang="es-ES" sz="1800" b="1"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Productos/eventos con </a:t>
            </a:r>
            <a:r>
              <a:rPr lang="es-ES" sz="1800" b="1" dirty="0" err="1">
                <a:latin typeface="Poppins" panose="00000500000000000000" pitchFamily="2" charset="0"/>
                <a:cs typeface="Poppins" panose="00000500000000000000" pitchFamily="2" charset="0"/>
              </a:rPr>
              <a:t>near</a:t>
            </a:r>
            <a:r>
              <a:rPr lang="es-ES" sz="1800" b="1" dirty="0">
                <a:latin typeface="Poppins" panose="00000500000000000000" pitchFamily="2" charset="0"/>
                <a:cs typeface="Poppins" panose="00000500000000000000" pitchFamily="2" charset="0"/>
              </a:rPr>
              <a:t> real-time</a:t>
            </a:r>
            <a:r>
              <a:rPr lang="es-ES" sz="1800" dirty="0">
                <a:latin typeface="Poppins" panose="00000500000000000000" pitchFamily="2" charset="0"/>
                <a:cs typeface="Poppins" panose="00000500000000000000" pitchFamily="2" charset="0"/>
              </a:rPr>
              <a:t> (fraude, </a:t>
            </a:r>
            <a:r>
              <a:rPr lang="es-ES" sz="1800" dirty="0" err="1">
                <a:latin typeface="Poppins" panose="00000500000000000000" pitchFamily="2" charset="0"/>
                <a:cs typeface="Poppins" panose="00000500000000000000" pitchFamily="2" charset="0"/>
              </a:rPr>
              <a:t>pricing</a:t>
            </a:r>
            <a:r>
              <a:rPr lang="es-ES" sz="1800" dirty="0">
                <a:latin typeface="Poppins" panose="00000500000000000000" pitchFamily="2" charset="0"/>
                <a:cs typeface="Poppins" panose="00000500000000000000" pitchFamily="2" charset="0"/>
              </a:rPr>
              <a:t>, monitoreo, </a:t>
            </a:r>
            <a:r>
              <a:rPr lang="es-ES" sz="1800" dirty="0" err="1">
                <a:latin typeface="Poppins" panose="00000500000000000000" pitchFamily="2" charset="0"/>
                <a:cs typeface="Poppins" panose="00000500000000000000" pitchFamily="2" charset="0"/>
              </a:rPr>
              <a:t>IoT</a:t>
            </a:r>
            <a:r>
              <a:rPr lang="es-ES" sz="1800" dirty="0">
                <a:latin typeface="Poppins" panose="00000500000000000000" pitchFamily="2" charset="0"/>
                <a:cs typeface="Poppins" panose="00000500000000000000" pitchFamily="2" charset="0"/>
              </a:rPr>
              <a:t>).</a:t>
            </a:r>
          </a:p>
          <a:p>
            <a:r>
              <a:rPr lang="es-ES" sz="1800" dirty="0">
                <a:latin typeface="Poppins" panose="00000500000000000000" pitchFamily="2" charset="0"/>
                <a:cs typeface="Poppins" panose="00000500000000000000" pitchFamily="2" charset="0"/>
              </a:rPr>
              <a:t>Arquitecturas </a:t>
            </a:r>
            <a:r>
              <a:rPr lang="es-ES" sz="1800" b="1" dirty="0" err="1">
                <a:latin typeface="Poppins" panose="00000500000000000000" pitchFamily="2" charset="0"/>
                <a:cs typeface="Poppins" panose="00000500000000000000" pitchFamily="2" charset="0"/>
              </a:rPr>
              <a:t>event-sourced</a:t>
            </a:r>
            <a:r>
              <a:rPr lang="es-ES" sz="1800" dirty="0">
                <a:latin typeface="Poppins" panose="00000500000000000000" pitchFamily="2" charset="0"/>
                <a:cs typeface="Poppins" panose="00000500000000000000" pitchFamily="2" charset="0"/>
              </a:rPr>
              <a:t> o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 como fuente canónica.</a:t>
            </a:r>
          </a:p>
          <a:p>
            <a:r>
              <a:rPr lang="es-ES" sz="1800" dirty="0">
                <a:latin typeface="Poppins" panose="00000500000000000000" pitchFamily="2" charset="0"/>
                <a:cs typeface="Poppins" panose="00000500000000000000" pitchFamily="2" charset="0"/>
              </a:rPr>
              <a:t>Equipos con </a:t>
            </a:r>
            <a:r>
              <a:rPr lang="es-ES" sz="1800" b="1" dirty="0">
                <a:latin typeface="Poppins" panose="00000500000000000000" pitchFamily="2" charset="0"/>
                <a:cs typeface="Poppins" panose="00000500000000000000" pitchFamily="2" charset="0"/>
              </a:rPr>
              <a:t>madurez en </a:t>
            </a:r>
            <a:r>
              <a:rPr lang="es-ES" sz="1800" b="1"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que buscan </a:t>
            </a:r>
            <a:r>
              <a:rPr lang="es-ES" sz="1800" b="1" dirty="0">
                <a:latin typeface="Poppins" panose="00000500000000000000" pitchFamily="2" charset="0"/>
                <a:cs typeface="Poppins" panose="00000500000000000000" pitchFamily="2" charset="0"/>
              </a:rPr>
              <a:t>una sola vía</a:t>
            </a:r>
            <a:r>
              <a:rPr lang="es-ES" sz="1800" dirty="0">
                <a:latin typeface="Poppins" panose="00000500000000000000" pitchFamily="2" charset="0"/>
                <a:cs typeface="Poppins" panose="00000500000000000000" pitchFamily="2" charset="0"/>
              </a:rPr>
              <a:t> de procesamiento.</a:t>
            </a:r>
          </a:p>
          <a:p>
            <a:r>
              <a:rPr lang="es-ES" sz="1800" b="1" dirty="0">
                <a:latin typeface="Poppins" panose="00000500000000000000" pitchFamily="2" charset="0"/>
                <a:cs typeface="Poppins" panose="00000500000000000000" pitchFamily="2" charset="0"/>
              </a:rPr>
              <a:t>Cuándo no</a:t>
            </a:r>
          </a:p>
          <a:p>
            <a:r>
              <a:rPr lang="es-ES" sz="1800" dirty="0">
                <a:latin typeface="Poppins" panose="00000500000000000000" pitchFamily="2" charset="0"/>
                <a:cs typeface="Poppins" panose="00000500000000000000" pitchFamily="2" charset="0"/>
              </a:rPr>
              <a:t>Predomina </a:t>
            </a:r>
            <a:r>
              <a:rPr lang="es-ES" sz="1800" b="1" dirty="0">
                <a:latin typeface="Poppins" panose="00000500000000000000" pitchFamily="2" charset="0"/>
                <a:cs typeface="Poppins" panose="00000500000000000000" pitchFamily="2" charset="0"/>
              </a:rPr>
              <a:t>analítica </a:t>
            </a:r>
            <a:r>
              <a:rPr lang="es-ES" sz="1800" b="1"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y </a:t>
            </a:r>
            <a:r>
              <a:rPr lang="es-ES" sz="1800" dirty="0" err="1">
                <a:latin typeface="Poppins" panose="00000500000000000000" pitchFamily="2" charset="0"/>
                <a:cs typeface="Poppins" panose="00000500000000000000" pitchFamily="2" charset="0"/>
              </a:rPr>
              <a:t>re-cálculos</a:t>
            </a:r>
            <a:r>
              <a:rPr lang="es-ES" sz="1800" dirty="0">
                <a:latin typeface="Poppins" panose="00000500000000000000" pitchFamily="2" charset="0"/>
                <a:cs typeface="Poppins" panose="00000500000000000000" pitchFamily="2" charset="0"/>
              </a:rPr>
              <a:t> masivos frecuentes.</a:t>
            </a:r>
          </a:p>
          <a:p>
            <a:r>
              <a:rPr lang="es-ES" sz="1800" dirty="0">
                <a:latin typeface="Poppins" panose="00000500000000000000" pitchFamily="2" charset="0"/>
                <a:cs typeface="Poppins" panose="00000500000000000000" pitchFamily="2" charset="0"/>
              </a:rPr>
              <a:t>Fuentes sin log confiable/ordenado.</a:t>
            </a:r>
          </a:p>
          <a:p>
            <a:r>
              <a:rPr lang="es-ES" sz="1800" dirty="0">
                <a:latin typeface="Poppins" panose="00000500000000000000" pitchFamily="2" charset="0"/>
                <a:cs typeface="Poppins" panose="00000500000000000000" pitchFamily="2" charset="0"/>
              </a:rPr>
              <a:t>Fuerte exigencia de </a:t>
            </a:r>
            <a:r>
              <a:rPr lang="es-ES" sz="1800" b="1" dirty="0">
                <a:latin typeface="Poppins" panose="00000500000000000000" pitchFamily="2" charset="0"/>
                <a:cs typeface="Poppins" panose="00000500000000000000" pitchFamily="2" charset="0"/>
              </a:rPr>
              <a:t>borrado selectivo</a:t>
            </a:r>
            <a:r>
              <a:rPr lang="es-ES" sz="1800" dirty="0">
                <a:latin typeface="Poppins" panose="00000500000000000000" pitchFamily="2" charset="0"/>
                <a:cs typeface="Poppins" panose="00000500000000000000" pitchFamily="2" charset="0"/>
              </a:rPr>
              <a:t> de datos históricos.</a:t>
            </a:r>
          </a:p>
          <a:p>
            <a:r>
              <a:rPr lang="es-ES" sz="1800" dirty="0">
                <a:latin typeface="Poppins" panose="00000500000000000000" pitchFamily="2" charset="0"/>
                <a:cs typeface="Poppins" panose="00000500000000000000" pitchFamily="2" charset="0"/>
              </a:rPr>
              <a:t>Equipo pequeño sin experiencia en </a:t>
            </a:r>
            <a:r>
              <a:rPr lang="es-ES" sz="1800" b="1" dirty="0">
                <a:latin typeface="Poppins" panose="00000500000000000000" pitchFamily="2" charset="0"/>
                <a:cs typeface="Poppins" panose="00000500000000000000" pitchFamily="2" charset="0"/>
              </a:rPr>
              <a:t>estado/ventanas</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Comparación rápida</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Kappa vs Lambda</a:t>
            </a:r>
            <a:r>
              <a:rPr lang="es-ES" sz="1800" dirty="0">
                <a:latin typeface="Poppins" panose="00000500000000000000" pitchFamily="2" charset="0"/>
                <a:cs typeface="Poppins" panose="00000500000000000000" pitchFamily="2" charset="0"/>
              </a:rPr>
              <a:t>: Kappa elimina la capa </a:t>
            </a:r>
            <a:r>
              <a:rPr lang="es-ES" sz="1800"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 </a:t>
            </a:r>
            <a:r>
              <a:rPr lang="es-ES" sz="1800" b="1" dirty="0">
                <a:latin typeface="Poppins" panose="00000500000000000000" pitchFamily="2" charset="0"/>
                <a:cs typeface="Poppins" panose="00000500000000000000" pitchFamily="2" charset="0"/>
              </a:rPr>
              <a:t>menos duplicación</a:t>
            </a:r>
            <a:r>
              <a:rPr lang="es-ES" sz="1800" dirty="0">
                <a:latin typeface="Poppins" panose="00000500000000000000" pitchFamily="2" charset="0"/>
                <a:cs typeface="Poppins" panose="00000500000000000000" pitchFamily="2" charset="0"/>
              </a:rPr>
              <a:t>, pero </a:t>
            </a:r>
            <a:r>
              <a:rPr lang="es-ES" sz="1800" b="1"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pueden ser largos y la operación de estado es más crítica.</a:t>
            </a:r>
          </a:p>
          <a:p>
            <a:r>
              <a:rPr lang="es-ES" sz="1800" b="1" dirty="0">
                <a:latin typeface="Poppins" panose="00000500000000000000" pitchFamily="2" charset="0"/>
                <a:cs typeface="Poppins" panose="00000500000000000000" pitchFamily="2" charset="0"/>
              </a:rPr>
              <a:t>Kappa + </a:t>
            </a:r>
            <a:r>
              <a:rPr lang="es-ES" sz="1800" b="1"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 muy común: </a:t>
            </a:r>
            <a:r>
              <a:rPr lang="es-ES" sz="1800" b="1" dirty="0" err="1">
                <a:latin typeface="Poppins" panose="00000500000000000000" pitchFamily="2" charset="0"/>
                <a:cs typeface="Poppins" panose="00000500000000000000" pitchFamily="2" charset="0"/>
              </a:rPr>
              <a:t>streaming</a:t>
            </a:r>
            <a:r>
              <a:rPr lang="es-ES" sz="1800" b="1" dirty="0">
                <a:latin typeface="Poppins" panose="00000500000000000000" pitchFamily="2" charset="0"/>
                <a:cs typeface="Poppins" panose="00000500000000000000" pitchFamily="2" charset="0"/>
              </a:rPr>
              <a:t> ingesta</a:t>
            </a:r>
            <a:r>
              <a:rPr lang="es-ES" sz="1800" dirty="0">
                <a:latin typeface="Poppins" panose="00000500000000000000" pitchFamily="2" charset="0"/>
                <a:cs typeface="Poppins" panose="00000500000000000000" pitchFamily="2" charset="0"/>
              </a:rPr>
              <a:t> → tablas ACID (Delta/Iceberg/</a:t>
            </a:r>
            <a:r>
              <a:rPr lang="es-ES" sz="1800" dirty="0" err="1">
                <a:latin typeface="Poppins" panose="00000500000000000000" pitchFamily="2" charset="0"/>
                <a:cs typeface="Poppins" panose="00000500000000000000" pitchFamily="2" charset="0"/>
              </a:rPr>
              <a:t>Hudi</a:t>
            </a:r>
            <a:r>
              <a:rPr lang="es-ES" sz="1800" dirty="0">
                <a:latin typeface="Poppins" panose="00000500000000000000" pitchFamily="2" charset="0"/>
                <a:cs typeface="Poppins" panose="00000500000000000000" pitchFamily="2" charset="0"/>
              </a:rPr>
              <a:t>) en S3; consultas </a:t>
            </a:r>
            <a:r>
              <a:rPr lang="es-ES" sz="1800" b="1" dirty="0" err="1">
                <a:latin typeface="Poppins" panose="00000500000000000000" pitchFamily="2" charset="0"/>
                <a:cs typeface="Poppins" panose="00000500000000000000" pitchFamily="2" charset="0"/>
              </a:rPr>
              <a:t>Athena</a:t>
            </a:r>
            <a:r>
              <a:rPr lang="es-ES" sz="1800" b="1" dirty="0">
                <a:latin typeface="Poppins" panose="00000500000000000000" pitchFamily="2" charset="0"/>
                <a:cs typeface="Poppins" panose="00000500000000000000" pitchFamily="2" charset="0"/>
              </a:rPr>
              <a:t>/Trino/</a:t>
            </a:r>
            <a:r>
              <a:rPr lang="es-ES" sz="1800" b="1" dirty="0" err="1">
                <a:latin typeface="Poppins" panose="00000500000000000000" pitchFamily="2" charset="0"/>
                <a:cs typeface="Poppins" panose="00000500000000000000" pitchFamily="2" charset="0"/>
              </a:rPr>
              <a:t>Redshift</a:t>
            </a:r>
            <a:r>
              <a:rPr lang="es-ES" sz="1800" dirty="0">
                <a:latin typeface="Poppins" panose="00000500000000000000" pitchFamily="2" charset="0"/>
                <a:cs typeface="Poppins" panose="00000500000000000000" pitchFamily="2" charset="0"/>
              </a:rPr>
              <a:t> para BI/OLAP.</a:t>
            </a:r>
          </a:p>
        </p:txBody>
      </p:sp>
    </p:spTree>
    <p:extLst>
      <p:ext uri="{BB962C8B-B14F-4D97-AF65-F5344CB8AC3E}">
        <p14:creationId xmlns:p14="http://schemas.microsoft.com/office/powerpoint/2010/main" val="113480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1D0C258-A4CA-FA0F-2917-0F55D43EEAA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672FDA6-BEFA-59A6-34AA-1F7634FBF35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943A4CC-E71B-7365-7FD1-2B2EFBCA1E2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F14585C-3908-C69C-9194-E5C6863B5698}"/>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B4F594D-D326-2382-9AB2-ADC4D0AC417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2E4A07C-3E00-F311-86D5-EF3D3857A8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4C66699D-A672-9446-3D5F-983E44F4B28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C6BEE33-34D3-DD1C-F3A2-FF6AEEE12E9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0242" name="Picture 2" descr="Kappa instead of Lambda Architecture with Kafka at Uber">
            <a:extLst>
              <a:ext uri="{FF2B5EF4-FFF2-40B4-BE49-F238E27FC236}">
                <a16:creationId xmlns:a16="http://schemas.microsoft.com/office/drawing/2014/main" id="{81782595-18DB-FE7F-DF30-12B1B40CE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10" y="3081338"/>
            <a:ext cx="8245839" cy="52101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A822C6D-38FE-4866-230C-5C47726C9E47}"/>
              </a:ext>
            </a:extLst>
          </p:cNvPr>
          <p:cNvSpPr txBox="1"/>
          <p:nvPr/>
        </p:nvSpPr>
        <p:spPr>
          <a:xfrm>
            <a:off x="10372724" y="2988707"/>
            <a:ext cx="6867525" cy="6001643"/>
          </a:xfrm>
          <a:prstGeom prst="rect">
            <a:avLst/>
          </a:prstGeom>
          <a:noFill/>
        </p:spPr>
        <p:txBody>
          <a:bodyPr wrap="square">
            <a:spAutoFit/>
          </a:bodyPr>
          <a:lstStyle/>
          <a:p>
            <a:r>
              <a:rPr lang="es-ES" sz="1600" dirty="0">
                <a:latin typeface="Poooooooooooooooooooooooooooooop"/>
              </a:rPr>
              <a:t>Uber es un gigante tecnológico de gran renombre. Suele hablar públicamente sobre sus arquitecturas de software e implementaciones. Uber es uno de los usuarios más importantes de Kafka a nivel mundial. Actualmente, procesa más de 4 billones de mensajes y 3 PB al día.</a:t>
            </a:r>
          </a:p>
          <a:p>
            <a:endParaRPr lang="es-ES" sz="1600" dirty="0">
              <a:latin typeface="Poooooooooooooooooooooooooooooop"/>
            </a:endParaRPr>
          </a:p>
          <a:p>
            <a:r>
              <a:rPr lang="es-ES" sz="1600" dirty="0">
                <a:latin typeface="Poooooooooooooooooooooooooooooop"/>
              </a:rPr>
              <a:t>Como complemento perfecto para esta publicación, Uber presentó su arquitectura Kappa en una reciente Cumbre de Kafka:</a:t>
            </a:r>
          </a:p>
          <a:p>
            <a:endParaRPr lang="es-ES" sz="1600" dirty="0">
              <a:latin typeface="Poooooooooooooooooooooooooooooop"/>
            </a:endParaRPr>
          </a:p>
          <a:p>
            <a:r>
              <a:rPr lang="es-ES" sz="1600" dirty="0">
                <a:latin typeface="Poooooooooooooooooooooooooooooop"/>
              </a:rPr>
              <a:t>Arquitectura Kappa en lugar de Lambda con Kafka en Uber</a:t>
            </a:r>
          </a:p>
          <a:p>
            <a:endParaRPr lang="es-ES" sz="1600" dirty="0">
              <a:latin typeface="Poooooooooooooooooooooooooooooop"/>
            </a:endParaRPr>
          </a:p>
          <a:p>
            <a:r>
              <a:rPr lang="es-ES" sz="1600" dirty="0">
                <a:latin typeface="Poooooooooooooooooooooooooooooop"/>
              </a:rPr>
              <a:t>Como se puede observar, la arquitectura de Uber evolucionó precisamente hasta lo descrito en las secciones anteriores. El sistema nervioso central es una infraestructura en tiempo real basada en Kafka. Uber aún utiliza pipelines por lotes. También proporciona API (por ejemplo, para aplicaciones móviles). Y, como era de esperar, también cuenta con bases de datos SQL y NoSQL tradicionales, herramientas de informes de inteligencia empresarial, paneles de control y mucho más.</a:t>
            </a:r>
          </a:p>
          <a:p>
            <a:endParaRPr lang="es-ES" sz="1600" dirty="0">
              <a:latin typeface="Poooooooooooooooooooooooooooooop"/>
            </a:endParaRPr>
          </a:p>
          <a:p>
            <a:r>
              <a:rPr lang="es-ES" sz="1600" dirty="0">
                <a:latin typeface="Poooooooooooooooooooooooooooooop"/>
              </a:rPr>
              <a:t>La arquitectura de Uber demuestra las enormes ventajas de Kappa: el núcleo de la infraestructura es en tiempo real, escalable, tolerante a fallos y fiable. Un único pipeline para todo. ¡Sin necesidad de una arquitectura Lambda! Kappa permite cargas de trabajo transaccionales y analíticas. Cada microservicio en la malla de datos puede utilizar su tecnología y paradigma de </a:t>
            </a:r>
            <a:r>
              <a:rPr lang="es-ES" sz="1600" dirty="0">
                <a:latin typeface="Poppins" panose="00000500000000000000" pitchFamily="2" charset="0"/>
                <a:cs typeface="Poppins" panose="00000500000000000000" pitchFamily="2" charset="0"/>
              </a:rPr>
              <a:t>comunicación</a:t>
            </a:r>
            <a:r>
              <a:rPr lang="es-ES" sz="1600" dirty="0">
                <a:latin typeface="Poooooooooooooooooooooooooooooop"/>
              </a:rPr>
              <a:t> para cada aplicación.</a:t>
            </a:r>
            <a:endParaRPr lang="es-CO" sz="1600" dirty="0">
              <a:latin typeface="Poooooooooooooooooooooooooooooop"/>
            </a:endParaRPr>
          </a:p>
        </p:txBody>
      </p:sp>
      <p:grpSp>
        <p:nvGrpSpPr>
          <p:cNvPr id="4" name="Google Shape;108;p2">
            <a:extLst>
              <a:ext uri="{FF2B5EF4-FFF2-40B4-BE49-F238E27FC236}">
                <a16:creationId xmlns:a16="http://schemas.microsoft.com/office/drawing/2014/main" id="{34A155D5-84B2-E110-3435-56870E385A47}"/>
              </a:ext>
            </a:extLst>
          </p:cNvPr>
          <p:cNvGrpSpPr/>
          <p:nvPr/>
        </p:nvGrpSpPr>
        <p:grpSpPr>
          <a:xfrm>
            <a:off x="662849" y="1205789"/>
            <a:ext cx="7909650" cy="2110792"/>
            <a:chOff x="0" y="-375833"/>
            <a:chExt cx="7433261" cy="2814390"/>
          </a:xfrm>
        </p:grpSpPr>
        <p:grpSp>
          <p:nvGrpSpPr>
            <p:cNvPr id="5" name="Google Shape;109;p2">
              <a:extLst>
                <a:ext uri="{FF2B5EF4-FFF2-40B4-BE49-F238E27FC236}">
                  <a16:creationId xmlns:a16="http://schemas.microsoft.com/office/drawing/2014/main" id="{7D02390C-4985-127A-C194-3768C886C86C}"/>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BBB9D360-BB28-A41F-A9F7-FE0790C0017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218B5E6D-416F-8DDC-2B4F-1EB636EBC34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73A0B9C1-3ADA-7E1A-E91A-66C88FBA876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Uber</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203172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25AB08F-E338-1CA4-A9A8-8E0BF90BF5B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66162B9-1C82-9FD5-A18E-463B04A9D36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C88FB61-9E6E-BAAF-E7D7-7D359C48A411}"/>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6659D1B-C406-10FD-8A57-8B250EA1165E}"/>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327B34E-ABE1-D7FB-BA0F-3773E73EC3B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1CCC56-FD5A-D1F0-276D-BC321F1E4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B7340A98-88A6-44CD-8EA1-571CC803182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73D9996-D526-E81A-4D4A-416AB8B0BF5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3AC7171C-05E8-2E63-5328-C54C34126FA1}"/>
              </a:ext>
            </a:extLst>
          </p:cNvPr>
          <p:cNvSpPr txBox="1"/>
          <p:nvPr/>
        </p:nvSpPr>
        <p:spPr>
          <a:xfrm>
            <a:off x="10577531" y="1272312"/>
            <a:ext cx="6867525" cy="8710077"/>
          </a:xfrm>
          <a:prstGeom prst="rect">
            <a:avLst/>
          </a:prstGeom>
          <a:noFill/>
        </p:spPr>
        <p:txBody>
          <a:bodyPr wrap="square">
            <a:spAutoFit/>
          </a:bodyPr>
          <a:lstStyle/>
          <a:p>
            <a:r>
              <a:rPr lang="es-ES" sz="1600" dirty="0">
                <a:latin typeface="Poooooooooooooooooooooooooooooop"/>
              </a:rPr>
              <a:t>Shopify presentó su arquitectura Kappa en una reciente charla de la Kafka Summit: «Es hora de dejar de usar la arquitectura Lambda».. Los tres componentes clave son el registro (Kafka), el marco de transmisión (Kafka </a:t>
            </a:r>
            <a:r>
              <a:rPr lang="es-ES" sz="1600" dirty="0" err="1">
                <a:latin typeface="Poooooooooooooooooooooooooooooop"/>
              </a:rPr>
              <a:t>Streams</a:t>
            </a:r>
            <a:r>
              <a:rPr lang="es-ES" sz="1600" dirty="0">
                <a:latin typeface="Poooooooooooooooooooooooooooooop"/>
              </a:rPr>
              <a:t> y Apache </a:t>
            </a:r>
            <a:r>
              <a:rPr lang="es-ES" sz="1600" dirty="0" err="1">
                <a:latin typeface="Poooooooooooooooooooooooooooooop"/>
              </a:rPr>
              <a:t>Flink</a:t>
            </a:r>
            <a:r>
              <a:rPr lang="es-ES" sz="1600" dirty="0">
                <a:latin typeface="Poooooooooooooooooooooooooooooop"/>
              </a:rPr>
              <a:t>) y los receptores de datos (cualquier consumidor o almacén de datos en tiempo real).</a:t>
            </a:r>
          </a:p>
          <a:p>
            <a:endParaRPr lang="es-ES" sz="1600" dirty="0">
              <a:latin typeface="Poooooooooooooooooooooooooooooop"/>
            </a:endParaRPr>
          </a:p>
          <a:p>
            <a:r>
              <a:rPr lang="es-ES" sz="1600" dirty="0">
                <a:latin typeface="Poooooooooooooooooooooooooooooop"/>
              </a:rPr>
              <a:t>Aquí escenario Kappa con estado en Shopify:</a:t>
            </a:r>
          </a:p>
          <a:p>
            <a:endParaRPr lang="es-ES" sz="1600" dirty="0">
              <a:latin typeface="Poooooooooooooooooooooooooooooop"/>
            </a:endParaRPr>
          </a:p>
          <a:p>
            <a:r>
              <a:rPr lang="es-ES" sz="1600" dirty="0">
                <a:latin typeface="Poooooooooooooooooooooooooooooop"/>
              </a:rPr>
              <a:t>El registro (Kafka)</a:t>
            </a:r>
          </a:p>
          <a:p>
            <a:endParaRPr lang="es-ES" sz="1600" dirty="0">
              <a:latin typeface="Poooooooooooooooooooooooooooooop"/>
            </a:endParaRPr>
          </a:p>
          <a:p>
            <a:pPr marL="285750" indent="-285750">
              <a:buFont typeface="Arial" panose="020B0604020202020204" pitchFamily="34" charset="0"/>
              <a:buChar char="•"/>
            </a:pPr>
            <a:r>
              <a:rPr lang="es-ES" sz="1600" dirty="0">
                <a:latin typeface="Poooooooooooooooooooooooooooooop"/>
              </a:rPr>
              <a:t>Durabilidad con compactación de temas y almacenamiento por niveles</a:t>
            </a:r>
          </a:p>
          <a:p>
            <a:pPr marL="285750" indent="-285750">
              <a:buFont typeface="Arial" panose="020B0604020202020204" pitchFamily="34" charset="0"/>
              <a:buChar char="•"/>
            </a:pPr>
            <a:endParaRPr lang="es-ES" sz="1600" dirty="0">
              <a:latin typeface="Poooooooooooooooooooooooooooooop"/>
            </a:endParaRPr>
          </a:p>
          <a:p>
            <a:pPr marL="285750" indent="-285750">
              <a:buFont typeface="Arial" panose="020B0604020202020204" pitchFamily="34" charset="0"/>
              <a:buChar char="•"/>
            </a:pPr>
            <a:r>
              <a:rPr lang="es-ES" sz="1600" dirty="0">
                <a:latin typeface="Poooooooooooooooooooooooooooooop"/>
              </a:rPr>
              <a:t>Consistencia mediante semántica de escritura única (EOS)</a:t>
            </a:r>
          </a:p>
          <a:p>
            <a:pPr marL="285750" indent="-285750">
              <a:buFont typeface="Arial" panose="020B0604020202020204" pitchFamily="34" charset="0"/>
              <a:buChar char="•"/>
            </a:pPr>
            <a:endParaRPr lang="es-ES" sz="1600" dirty="0">
              <a:latin typeface="Poooooooooooooooooooooooooooooop"/>
            </a:endParaRPr>
          </a:p>
          <a:p>
            <a:pPr marL="285750" indent="-285750">
              <a:buFont typeface="Arial" panose="020B0604020202020204" pitchFamily="34" charset="0"/>
              <a:buChar char="•"/>
            </a:pPr>
            <a:r>
              <a:rPr lang="es-ES" sz="1600" dirty="0">
                <a:latin typeface="Poooooooooooooooooooooooooooooop"/>
              </a:rPr>
              <a:t>Integración de datos mediante Kafka </a:t>
            </a:r>
            <a:r>
              <a:rPr lang="es-ES" sz="1600" dirty="0" err="1">
                <a:latin typeface="Poooooooooooooooooooooooooooooop"/>
              </a:rPr>
              <a:t>Connect</a:t>
            </a:r>
            <a:endParaRPr lang="es-ES" sz="1600" dirty="0">
              <a:latin typeface="Poooooooooooooooooooooooooooooop"/>
            </a:endParaRPr>
          </a:p>
          <a:p>
            <a:pPr marL="285750" indent="-285750">
              <a:buFont typeface="Arial" panose="020B0604020202020204" pitchFamily="34" charset="0"/>
              <a:buChar char="•"/>
            </a:pPr>
            <a:endParaRPr lang="es-ES" sz="1600" dirty="0">
              <a:latin typeface="Poooooooooooooooooooooooooooooop"/>
            </a:endParaRPr>
          </a:p>
          <a:p>
            <a:pPr marL="285750" indent="-285750">
              <a:buFont typeface="Arial" panose="020B0604020202020204" pitchFamily="34" charset="0"/>
              <a:buChar char="•"/>
            </a:pPr>
            <a:r>
              <a:rPr lang="es-ES" sz="1600" dirty="0">
                <a:latin typeface="Poooooooooooooooooooooooooooooop"/>
              </a:rPr>
              <a:t>Elasticidad mediante clústeres dinámicos de Kafka</a:t>
            </a:r>
          </a:p>
          <a:p>
            <a:endParaRPr lang="es-ES" sz="1600" dirty="0">
              <a:latin typeface="Poooooooooooooooooooooooooooooop"/>
            </a:endParaRPr>
          </a:p>
          <a:p>
            <a:r>
              <a:rPr lang="es-ES" sz="1600" dirty="0">
                <a:latin typeface="Poooooooooooooooooooooooooooooop"/>
              </a:rPr>
              <a:t>Framework de </a:t>
            </a:r>
            <a:r>
              <a:rPr lang="es-ES" sz="1600" dirty="0" err="1">
                <a:latin typeface="Poooooooooooooooooooooooooooooop"/>
              </a:rPr>
              <a:t>streaming</a:t>
            </a:r>
            <a:r>
              <a:rPr lang="es-ES" sz="1600" dirty="0">
                <a:latin typeface="Poooooooooooooooooooooooooooooop"/>
              </a:rPr>
              <a:t> (Kafka </a:t>
            </a:r>
            <a:r>
              <a:rPr lang="es-ES" sz="1600" dirty="0" err="1">
                <a:latin typeface="Poooooooooooooooooooooooooooooop"/>
              </a:rPr>
              <a:t>Streams</a:t>
            </a:r>
            <a:r>
              <a:rPr lang="es-ES" sz="1600" dirty="0">
                <a:latin typeface="Poooooooooooooooooooooooooooooop"/>
              </a:rPr>
              <a:t> / </a:t>
            </a:r>
            <a:r>
              <a:rPr lang="es-ES" sz="1600" dirty="0" err="1">
                <a:latin typeface="Poooooooooooooooooooooooooooooop"/>
              </a:rPr>
              <a:t>Flink</a:t>
            </a:r>
            <a:r>
              <a:rPr lang="es-ES" sz="1600" dirty="0">
                <a:latin typeface="Poooooooooooooooooooooooooooooop"/>
              </a:rPr>
              <a:t>)</a:t>
            </a:r>
          </a:p>
          <a:p>
            <a:endParaRPr lang="es-ES" sz="1600" dirty="0">
              <a:latin typeface="Poooooooooooooooooooooooooooooop"/>
            </a:endParaRPr>
          </a:p>
          <a:p>
            <a:pPr marL="285750" indent="-285750">
              <a:buFont typeface="Arial" panose="020B0604020202020204" pitchFamily="34" charset="0"/>
              <a:buChar char="•"/>
            </a:pPr>
            <a:r>
              <a:rPr lang="es-ES" sz="1600" dirty="0">
                <a:latin typeface="Poooooooooooooooooooooooooooooop"/>
              </a:rPr>
              <a:t>Fiabilidad y escalabilidad</a:t>
            </a:r>
          </a:p>
          <a:p>
            <a:pPr marL="285750" indent="-285750">
              <a:buFont typeface="Arial" panose="020B0604020202020204" pitchFamily="34" charset="0"/>
              <a:buChar char="•"/>
            </a:pPr>
            <a:endParaRPr lang="es-ES" sz="1600" dirty="0">
              <a:latin typeface="Poooooooooooooooooooooooooooooop"/>
            </a:endParaRPr>
          </a:p>
          <a:p>
            <a:pPr marL="285750" indent="-285750">
              <a:buFont typeface="Arial" panose="020B0604020202020204" pitchFamily="34" charset="0"/>
              <a:buChar char="•"/>
            </a:pPr>
            <a:r>
              <a:rPr lang="es-ES" sz="1600" dirty="0">
                <a:latin typeface="Poooooooooooooooooooooooooooooop"/>
              </a:rPr>
              <a:t>Tolerancia a fallos</a:t>
            </a:r>
          </a:p>
          <a:p>
            <a:pPr marL="285750" indent="-285750">
              <a:buFont typeface="Arial" panose="020B0604020202020204" pitchFamily="34" charset="0"/>
              <a:buChar char="•"/>
            </a:pPr>
            <a:endParaRPr lang="es-ES" sz="1600" dirty="0">
              <a:latin typeface="Poooooooooooooooooooooooooooooop"/>
            </a:endParaRPr>
          </a:p>
          <a:p>
            <a:pPr marL="285750" indent="-285750">
              <a:buFont typeface="Arial" panose="020B0604020202020204" pitchFamily="34" charset="0"/>
              <a:buChar char="•"/>
            </a:pPr>
            <a:r>
              <a:rPr lang="es-ES" sz="1600" dirty="0">
                <a:latin typeface="Poooooooooooooooooooooooooooooop"/>
              </a:rPr>
              <a:t>Gestión del estado</a:t>
            </a:r>
          </a:p>
          <a:p>
            <a:r>
              <a:rPr lang="es-ES" sz="1600" dirty="0">
                <a:latin typeface="Poooooooooooooooooooooooooooooop"/>
              </a:rPr>
              <a:t>Receptores de datos</a:t>
            </a:r>
          </a:p>
          <a:p>
            <a:pPr marL="285750" lvl="2" indent="-285750">
              <a:buFont typeface="Arial" panose="020B0604020202020204" pitchFamily="34" charset="0"/>
              <a:buChar char="•"/>
            </a:pPr>
            <a:endParaRPr lang="es-ES" sz="1600" dirty="0">
              <a:latin typeface="Poooooooooooooooooooooooooooooop"/>
            </a:endParaRPr>
          </a:p>
          <a:p>
            <a:pPr marL="285750" lvl="2" indent="-285750">
              <a:buFont typeface="Arial" panose="020B0604020202020204" pitchFamily="34" charset="0"/>
              <a:buChar char="•"/>
            </a:pPr>
            <a:r>
              <a:rPr lang="es-ES" sz="1600" dirty="0">
                <a:latin typeface="Poooooooooooooooooooooooooooooop"/>
              </a:rPr>
              <a:t>Consumidores en tiempo real</a:t>
            </a:r>
          </a:p>
          <a:p>
            <a:pPr marL="285750" lvl="2" indent="-285750">
              <a:buFont typeface="Arial" panose="020B0604020202020204" pitchFamily="34" charset="0"/>
              <a:buChar char="•"/>
            </a:pPr>
            <a:endParaRPr lang="es-ES" sz="1600" dirty="0">
              <a:latin typeface="Poooooooooooooooooooooooooooooop"/>
            </a:endParaRPr>
          </a:p>
          <a:p>
            <a:pPr marL="285750" lvl="2" indent="-285750">
              <a:buFont typeface="Arial" panose="020B0604020202020204" pitchFamily="34" charset="0"/>
              <a:buChar char="•"/>
            </a:pPr>
            <a:r>
              <a:rPr lang="es-ES" sz="1600" dirty="0">
                <a:latin typeface="Poooooooooooooooooooooooooooooop"/>
              </a:rPr>
              <a:t>Actualización/inserción para un diseño simplificado, por ejemplo, RDBMS, NoSQL, temas de Kafka compactados</a:t>
            </a:r>
          </a:p>
          <a:p>
            <a:pPr marL="285750" lvl="2" indent="-285750">
              <a:buFont typeface="Arial" panose="020B0604020202020204" pitchFamily="34" charset="0"/>
              <a:buChar char="•"/>
            </a:pPr>
            <a:endParaRPr lang="es-ES" sz="1600" dirty="0">
              <a:latin typeface="Poooooooooooooooooooooooooooooop"/>
            </a:endParaRPr>
          </a:p>
          <a:p>
            <a:pPr marL="285750" lvl="2" indent="-285750">
              <a:buFont typeface="Arial" panose="020B0604020202020204" pitchFamily="34" charset="0"/>
              <a:buChar char="•"/>
            </a:pPr>
            <a:r>
              <a:rPr lang="es-ES" sz="1600" dirty="0">
                <a:latin typeface="Poooooooooooooooooooooooooooooop"/>
              </a:rPr>
              <a:t>Almacenamiento de solo escritura (sin actualización), por ejemplo, temas de Kafka regulares, bases de datos de series temporales</a:t>
            </a:r>
            <a:endParaRPr lang="es-CO" sz="1600" dirty="0">
              <a:latin typeface="Poooooooooooooooooooooooooooooop"/>
            </a:endParaRPr>
          </a:p>
        </p:txBody>
      </p:sp>
      <p:grpSp>
        <p:nvGrpSpPr>
          <p:cNvPr id="4" name="Google Shape;108;p2">
            <a:extLst>
              <a:ext uri="{FF2B5EF4-FFF2-40B4-BE49-F238E27FC236}">
                <a16:creationId xmlns:a16="http://schemas.microsoft.com/office/drawing/2014/main" id="{20511E9B-A8C1-EF5A-92C7-A3C2CA0D8DF1}"/>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1E54F2C3-E3BF-2F3D-CCB5-6843B319F8CE}"/>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235CEE28-143A-F47B-AE41-B7DCD0AC56F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1922D031-8768-6234-F9E6-94CE319281E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9CEE4BDC-CB97-C144-A08B-946099DB3C95}"/>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Shopify</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1266" name="Picture 2" descr="Kappa Architecture with Kafka at Shopify">
            <a:extLst>
              <a:ext uri="{FF2B5EF4-FFF2-40B4-BE49-F238E27FC236}">
                <a16:creationId xmlns:a16="http://schemas.microsoft.com/office/drawing/2014/main" id="{31604181-E8BF-0F90-26E3-86D603701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1" y="3710600"/>
            <a:ext cx="8693794"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45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0F8BF2C-939D-7203-D450-3D0116A2E4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CF9788C-AA3D-6C8D-240A-F25488F770D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414453ED-EE96-AC5A-8C2C-9D1E49CAC2AD}"/>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97376EC0-38B2-2231-6D96-F36902A1F536}"/>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E08F11B-41D9-1A26-D724-CA7A53412EA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1D1254B-3BE9-1C5D-6BDE-EF36F0BE655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CD6C5C5-2B7D-5341-E528-D05AB93DF9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3051C4B-3B78-2F4D-ABE5-868F1A461A3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66BD26D-851A-D02F-01E0-1FD8535B7D11}"/>
              </a:ext>
            </a:extLst>
          </p:cNvPr>
          <p:cNvSpPr txBox="1"/>
          <p:nvPr/>
        </p:nvSpPr>
        <p:spPr>
          <a:xfrm>
            <a:off x="10372725" y="1875331"/>
            <a:ext cx="6944409" cy="7725192"/>
          </a:xfrm>
          <a:prstGeom prst="rect">
            <a:avLst/>
          </a:prstGeom>
          <a:noFill/>
        </p:spPr>
        <p:txBody>
          <a:bodyPr wrap="square">
            <a:spAutoFit/>
          </a:bodyPr>
          <a:lstStyle/>
          <a:p>
            <a:r>
              <a:rPr lang="es-ES" sz="1600" dirty="0">
                <a:latin typeface="Poooooooooooooooooooooooooooooop"/>
              </a:rPr>
              <a:t>Por lo tanto, Twitter migró a la nube en GCP con Kafka utilizando la arquitectura Kappa:</a:t>
            </a:r>
          </a:p>
          <a:p>
            <a:endParaRPr lang="es-ES" sz="1600" dirty="0">
              <a:latin typeface="Poooooooooooooooooooooooooooooop"/>
            </a:endParaRPr>
          </a:p>
          <a:p>
            <a:r>
              <a:rPr lang="es-ES" sz="1600" dirty="0">
                <a:latin typeface="Poooooooooooooooooooooooooooooop"/>
              </a:rPr>
              <a:t>Nueva arquitectura Kappa de Twitter con Kafka y GCP </a:t>
            </a:r>
            <a:r>
              <a:rPr lang="es-ES" sz="1600" dirty="0" err="1">
                <a:latin typeface="Poooooooooooooooooooooooooooooop"/>
              </a:rPr>
              <a:t>Dataflow</a:t>
            </a:r>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r>
              <a:rPr lang="es-ES" sz="1600" dirty="0">
                <a:latin typeface="Poooooooooooooooooooooooooooooop"/>
              </a:rPr>
              <a:t>Con la nueva arquitectura híbrida, que integra Twitter Data Center y Google Cloud </a:t>
            </a:r>
            <a:r>
              <a:rPr lang="es-ES" sz="1600" dirty="0" err="1">
                <a:latin typeface="Poooooooooooooooooooooooooooooop"/>
              </a:rPr>
              <a:t>Platform</a:t>
            </a:r>
            <a:r>
              <a:rPr lang="es-ES" sz="1600" dirty="0">
                <a:latin typeface="Poooooooooooooooooooooooooooooop"/>
              </a:rPr>
              <a:t>, Twitter afirma en su detallada publicación de blog sobre la migración de Lambda a Kappa que pueden procesar miles de millones de eventos en tiempo real y lograr baja latencia, alta precisión, estabilidad, simplicidad arquitectónica y reducción de costos operativos para los ingenieros.</a:t>
            </a:r>
            <a:endParaRPr lang="es-CO" sz="1600" dirty="0">
              <a:latin typeface="Poooooooooooooooooooooooooooooop"/>
            </a:endParaRPr>
          </a:p>
        </p:txBody>
      </p:sp>
      <p:grpSp>
        <p:nvGrpSpPr>
          <p:cNvPr id="4" name="Google Shape;108;p2">
            <a:extLst>
              <a:ext uri="{FF2B5EF4-FFF2-40B4-BE49-F238E27FC236}">
                <a16:creationId xmlns:a16="http://schemas.microsoft.com/office/drawing/2014/main" id="{17DF8559-2102-A0A4-8332-9908B37D1CCE}"/>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DAA8C617-E7D5-9927-BEE6-9142701499F2}"/>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1006AF04-AD07-1C1B-4EA2-87A20E4AD7A4}"/>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6EB57475-D0C8-1AA4-8F23-A66721A4763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6A462CC4-EADC-6B8A-F520-0B275B25CF92}"/>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err="1">
                  <a:solidFill>
                    <a:schemeClr val="bg1"/>
                  </a:solidFill>
                  <a:latin typeface="Poooooooooooooooooooooooooooooop"/>
                </a:rPr>
                <a:t>Twiteer</a:t>
              </a:r>
              <a:r>
                <a:rPr lang="es-ES" sz="3200" dirty="0">
                  <a:solidFill>
                    <a:schemeClr val="bg1"/>
                  </a:solidFill>
                  <a:latin typeface="Poooooooooooooooooooooooooooooop"/>
                </a:rPr>
                <a:t>  (X) migración de Lambda 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2290" name="Picture 2" descr="Old Twitter Lambda Architecture with Hadoop and Kafka">
            <a:extLst>
              <a:ext uri="{FF2B5EF4-FFF2-40B4-BE49-F238E27FC236}">
                <a16:creationId xmlns:a16="http://schemas.microsoft.com/office/drawing/2014/main" id="{BE0B916B-43E6-1AE3-AE3E-57854CC9E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567" y="4365933"/>
            <a:ext cx="8329961" cy="443340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DC468CE-30B9-4CD4-6F63-417A27D6143C}"/>
              </a:ext>
            </a:extLst>
          </p:cNvPr>
          <p:cNvSpPr txBox="1"/>
          <p:nvPr/>
        </p:nvSpPr>
        <p:spPr>
          <a:xfrm>
            <a:off x="796927" y="2786211"/>
            <a:ext cx="8537573" cy="1200329"/>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Twitter procesa aproximadamente 400 mil millones de eventos en tiempo real y genera datos a escala de </a:t>
            </a:r>
            <a:r>
              <a:rPr lang="es-ES" sz="1800" dirty="0" err="1">
                <a:latin typeface="Poppins" panose="00000500000000000000" pitchFamily="2" charset="0"/>
                <a:cs typeface="Poppins" panose="00000500000000000000" pitchFamily="2" charset="0"/>
              </a:rPr>
              <a:t>petabytes</a:t>
            </a:r>
            <a:r>
              <a:rPr lang="es-ES" sz="1800" dirty="0">
                <a:latin typeface="Poppins" panose="00000500000000000000" pitchFamily="2" charset="0"/>
                <a:cs typeface="Poppins" panose="00000500000000000000" pitchFamily="2" charset="0"/>
              </a:rPr>
              <a:t> (PB) diariamente. La arquitectura local con Hadoop y Kafka, que utilizaba la arquitectura Lambda, no era lo suficientemente eficiente.</a:t>
            </a:r>
            <a:endParaRPr lang="es-CO" sz="1800" dirty="0">
              <a:latin typeface="Poppins" panose="00000500000000000000" pitchFamily="2" charset="0"/>
              <a:cs typeface="Poppins" panose="00000500000000000000" pitchFamily="2" charset="0"/>
            </a:endParaRPr>
          </a:p>
        </p:txBody>
      </p:sp>
      <p:pic>
        <p:nvPicPr>
          <p:cNvPr id="12292" name="Picture 4" descr="New Twitter Kappa Architecture with Kafka and GCP Dataflow">
            <a:extLst>
              <a:ext uri="{FF2B5EF4-FFF2-40B4-BE49-F238E27FC236}">
                <a16:creationId xmlns:a16="http://schemas.microsoft.com/office/drawing/2014/main" id="{0DE009BF-9814-05B1-14DD-74A3998FDA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641" y="3395900"/>
            <a:ext cx="6764532" cy="427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6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CDABCFB-7433-2444-E6F0-8D56612E8EF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029B8BF-49A9-FA45-4858-FE45B272411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AE7D6FD-E5C6-B584-C086-108DA515156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3D71B89-744C-1A24-9C88-150DEF1B5325}"/>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2AD53D05-DD5A-2BBC-C0E2-7E064109CD0F}"/>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794D28D8-EE78-260B-CBDF-E631F03019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E376178-9074-CF13-97C0-C9C8E327CDF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6668DDCD-C29C-5CCF-C78C-B10EE0D0AF0E}"/>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91A9F6E-A763-0C4B-D870-5D44AC1C46C3}"/>
              </a:ext>
            </a:extLst>
          </p:cNvPr>
          <p:cNvSpPr txBox="1"/>
          <p:nvPr/>
        </p:nvSpPr>
        <p:spPr>
          <a:xfrm>
            <a:off x="3242466" y="8728884"/>
            <a:ext cx="11197499" cy="1323439"/>
          </a:xfrm>
          <a:prstGeom prst="rect">
            <a:avLst/>
          </a:prstGeom>
          <a:noFill/>
        </p:spPr>
        <p:txBody>
          <a:bodyPr wrap="square">
            <a:spAutoFit/>
          </a:bodyPr>
          <a:lstStyle/>
          <a:p>
            <a:r>
              <a:rPr lang="es-ES" sz="1600" dirty="0">
                <a:latin typeface="Poooooooooooooooooooooooooooooop"/>
                <a:hlinkClick r:id="rId5"/>
              </a:rPr>
              <a:t>https://www.kai-waehner.de/blog/2019/11/08/live-demo-iot-100-000-connected-cars-kubernetes-kafka-mqtt-tensorflow/</a:t>
            </a:r>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r>
              <a:rPr lang="es-CO" sz="1600" dirty="0">
                <a:latin typeface="Poooooooooooooooooooooooooooooop"/>
                <a:hlinkClick r:id="rId6"/>
              </a:rPr>
              <a:t>https://github.com/kaiwaehner/hivemq-mqtt-tensorflow-kafka-realtime-iot-machine-learning-training-inference</a:t>
            </a:r>
            <a:endParaRPr lang="es-CO" sz="1600" dirty="0">
              <a:latin typeface="Poooooooooooooooooooooooooooooop"/>
            </a:endParaRPr>
          </a:p>
          <a:p>
            <a:endParaRPr lang="es-CO" sz="1600" dirty="0">
              <a:latin typeface="Poooooooooooooooooooooooooooooop"/>
            </a:endParaRPr>
          </a:p>
        </p:txBody>
      </p:sp>
      <p:grpSp>
        <p:nvGrpSpPr>
          <p:cNvPr id="4" name="Google Shape;108;p2">
            <a:extLst>
              <a:ext uri="{FF2B5EF4-FFF2-40B4-BE49-F238E27FC236}">
                <a16:creationId xmlns:a16="http://schemas.microsoft.com/office/drawing/2014/main" id="{C1522C1E-52FE-0EE0-1EEE-837F1E14E8BA}"/>
              </a:ext>
            </a:extLst>
          </p:cNvPr>
          <p:cNvGrpSpPr/>
          <p:nvPr/>
        </p:nvGrpSpPr>
        <p:grpSpPr>
          <a:xfrm>
            <a:off x="662849" y="1205789"/>
            <a:ext cx="8319226" cy="1519861"/>
            <a:chOff x="0" y="-375833"/>
            <a:chExt cx="7433261" cy="2026481"/>
          </a:xfrm>
        </p:grpSpPr>
        <p:grpSp>
          <p:nvGrpSpPr>
            <p:cNvPr id="5" name="Google Shape;109;p2">
              <a:extLst>
                <a:ext uri="{FF2B5EF4-FFF2-40B4-BE49-F238E27FC236}">
                  <a16:creationId xmlns:a16="http://schemas.microsoft.com/office/drawing/2014/main" id="{6E323289-4333-1F00-9014-740B3724353A}"/>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4C8CC1BE-C773-41D2-10EB-F190E5D52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87FD976B-1B95-DD1D-487D-85C6BCA353E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5A42C24F-A1C2-49AF-4407-E3004DEC14BE}"/>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Ejemplo Demo de IOT para integrar ML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3314" name="Picture 2" descr="Kappa Architecture with Apache Kafka MQTT Kubernetes and Tensorflow for Streaming Machine Learning">
            <a:extLst>
              <a:ext uri="{FF2B5EF4-FFF2-40B4-BE49-F238E27FC236}">
                <a16:creationId xmlns:a16="http://schemas.microsoft.com/office/drawing/2014/main" id="{A49AB09E-8EEE-8B90-1338-B6CDDDEA0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324" y="2725650"/>
            <a:ext cx="9403266" cy="529552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2F80-EB3A-037D-5683-C8639917222B}"/>
              </a:ext>
            </a:extLst>
          </p:cNvPr>
          <p:cNvSpPr txBox="1"/>
          <p:nvPr/>
        </p:nvSpPr>
        <p:spPr>
          <a:xfrm>
            <a:off x="10433702" y="2835176"/>
            <a:ext cx="7443787" cy="5047536"/>
          </a:xfrm>
          <a:prstGeom prst="rect">
            <a:avLst/>
          </a:prstGeom>
          <a:noFill/>
        </p:spPr>
        <p:txBody>
          <a:bodyPr wrap="square">
            <a:spAutoFit/>
          </a:bodyPr>
          <a:lstStyle/>
          <a:p>
            <a:r>
              <a:rPr lang="es-ES" dirty="0">
                <a:latin typeface="Poppins" panose="00000500000000000000" pitchFamily="2" charset="0"/>
                <a:cs typeface="Poppins" panose="00000500000000000000" pitchFamily="2" charset="0"/>
              </a:rPr>
              <a:t>La arquitectura Kappa implementada proporciona una infraestructura única en tiempo real para diversos casos de uso y paradigmas de procesamiento:</a:t>
            </a:r>
          </a:p>
          <a:p>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de datos en tiempo real con alto rendimiento desde dispositivos </a:t>
            </a:r>
            <a:r>
              <a:rPr lang="es-ES" dirty="0" err="1">
                <a:latin typeface="Poppins" panose="00000500000000000000" pitchFamily="2" charset="0"/>
                <a:cs typeface="Poppins" panose="00000500000000000000" pitchFamily="2" charset="0"/>
              </a:rPr>
              <a:t>IoT</a:t>
            </a:r>
            <a:r>
              <a:rPr lang="es-ES" dirty="0">
                <a:latin typeface="Poppins" panose="00000500000000000000" pitchFamily="2" charset="0"/>
                <a:cs typeface="Poppins" panose="00000500000000000000" pitchFamily="2" charset="0"/>
              </a:rPr>
              <a:t> mediante un proxy MQTT: Integración con millones de interfaces, en este caso, vehículos simulados.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por lotes para el entrenamiento de modelos: La aplicación </a:t>
            </a:r>
            <a:r>
              <a:rPr lang="es-ES" dirty="0" err="1">
                <a:latin typeface="Poppins" panose="00000500000000000000" pitchFamily="2" charset="0"/>
                <a:cs typeface="Poppins" panose="00000500000000000000" pitchFamily="2" charset="0"/>
              </a:rPr>
              <a:t>TensorFlow</a:t>
            </a:r>
            <a:r>
              <a:rPr lang="es-ES" dirty="0">
                <a:latin typeface="Poppins" panose="00000500000000000000" pitchFamily="2" charset="0"/>
                <a:cs typeface="Poppins" panose="00000500000000000000" pitchFamily="2" charset="0"/>
              </a:rPr>
              <a:t> Python del científico de datos consume datos históricos del registro de Kafka para entrenar modelos analíticos.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de flujos en tiempo real para la evaluación de modelos: La aplicación de </a:t>
            </a:r>
            <a:r>
              <a:rPr lang="es-ES" dirty="0" err="1">
                <a:latin typeface="Poppins" panose="00000500000000000000" pitchFamily="2" charset="0"/>
                <a:cs typeface="Poppins" panose="00000500000000000000" pitchFamily="2" charset="0"/>
              </a:rPr>
              <a:t>streaming</a:t>
            </a:r>
            <a:r>
              <a:rPr lang="es-ES" dirty="0">
                <a:latin typeface="Poppins" panose="00000500000000000000" pitchFamily="2" charset="0"/>
                <a:cs typeface="Poppins" panose="00000500000000000000" pitchFamily="2" charset="0"/>
              </a:rPr>
              <a:t> basada en Java utiliza Kafka </a:t>
            </a:r>
            <a:r>
              <a:rPr lang="es-ES" dirty="0" err="1">
                <a:latin typeface="Poppins" panose="00000500000000000000" pitchFamily="2" charset="0"/>
                <a:cs typeface="Poppins" panose="00000500000000000000" pitchFamily="2" charset="0"/>
              </a:rPr>
              <a:t>Streams</a:t>
            </a:r>
            <a:r>
              <a:rPr lang="es-ES" dirty="0">
                <a:latin typeface="Poppins" panose="00000500000000000000" pitchFamily="2" charset="0"/>
                <a:cs typeface="Poppins" panose="00000500000000000000" pitchFamily="2" charset="0"/>
              </a:rPr>
              <a:t>/</a:t>
            </a:r>
            <a:r>
              <a:rPr lang="es-ES" dirty="0" err="1">
                <a:latin typeface="Poppins" panose="00000500000000000000" pitchFamily="2" charset="0"/>
                <a:cs typeface="Poppins" panose="00000500000000000000" pitchFamily="2" charset="0"/>
              </a:rPr>
              <a:t>ksqlDB</a:t>
            </a:r>
            <a:r>
              <a:rPr lang="es-ES" dirty="0">
                <a:latin typeface="Poppins" panose="00000500000000000000" pitchFamily="2" charset="0"/>
                <a:cs typeface="Poppins" panose="00000500000000000000" pitchFamily="2" charset="0"/>
              </a:rPr>
              <a:t> y es operada por el ingeniero de producción con SLA críticos y baja latencia.</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casi en tiempo real en el gemelo digital para análisis: Kafka </a:t>
            </a:r>
            <a:r>
              <a:rPr lang="es-ES" dirty="0" err="1">
                <a:latin typeface="Poppins" panose="00000500000000000000" pitchFamily="2" charset="0"/>
                <a:cs typeface="Poppins" panose="00000500000000000000" pitchFamily="2" charset="0"/>
              </a:rPr>
              <a:t>Connect</a:t>
            </a:r>
            <a:r>
              <a:rPr lang="es-ES" dirty="0">
                <a:latin typeface="Poppins" panose="00000500000000000000" pitchFamily="2" charset="0"/>
                <a:cs typeface="Poppins" panose="00000500000000000000" pitchFamily="2" charset="0"/>
              </a:rPr>
              <a:t> ingiere los datos en diferentes bases de datos y aplicaciones, en este caso, un servicio en la nube MongoDB Atlas.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Comunicación síncrona de solicitud-respuesta/RPC para la integración de aplicaciones móviles y cargas de trabajo transaccionales: El proxy REST de </a:t>
            </a:r>
            <a:r>
              <a:rPr lang="es-ES" dirty="0" err="1">
                <a:latin typeface="Poppins" panose="00000500000000000000" pitchFamily="2" charset="0"/>
                <a:cs typeface="Poppins" panose="00000500000000000000" pitchFamily="2" charset="0"/>
              </a:rPr>
              <a:t>Confluent</a:t>
            </a:r>
            <a:r>
              <a:rPr lang="es-ES" dirty="0">
                <a:latin typeface="Poppins" panose="00000500000000000000" pitchFamily="2" charset="0"/>
                <a:cs typeface="Poppins" panose="00000500000000000000" pitchFamily="2" charset="0"/>
              </a:rPr>
              <a:t> (o cualquier otro proxy web/móvil) envía alertas en tiempo real a los usuarios.</a:t>
            </a:r>
            <a:endParaRPr lang="es-CO"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3333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F40C-9C89-4833-64D9-CB03BF793A6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BDD0BAB-3068-ECEB-4B91-2AFAE0AC1513}"/>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F2E9826C-16BE-2231-C3CE-160DF03797FE}"/>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C600BE48-0151-8117-9A5C-59CA64E50C03}"/>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097C0F61-612C-431E-0796-AA435186E491}"/>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09A3253-3D4F-C50A-C5DE-ABAD6547032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BA442F39-CC9D-F3F0-E1AE-DC12C137A7E4}"/>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45C077B4-C0AD-192A-F68B-B9DBF1D6C797}"/>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F099CB83-3FB1-6181-C75B-9A4CEF7B9DE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E5A0B373-2AFE-90D0-A702-E010BC9B159B}"/>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870F5813-9E50-1933-8122-719871BEB52B}"/>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934A1C32-CA0C-C572-3538-90C733551090}"/>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E2DB38A-959E-351D-585C-134251F03A85}"/>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10F821C5-139B-A51F-84DD-FBAD812F5104}"/>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9B8D64A8-4087-1ABF-DCEF-F788376B1EA5}"/>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8CDF7C54-EA57-D400-C18A-A130214A314A}"/>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52CE7586-FF7F-BC79-9F08-31FF0B541F8B}"/>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82BFAA2D-DF22-783B-69C4-5DFD1B72FB37}"/>
                </a:ext>
              </a:extLst>
            </p:cNvPr>
            <p:cNvSpPr txBox="1"/>
            <p:nvPr/>
          </p:nvSpPr>
          <p:spPr>
            <a:xfrm>
              <a:off x="188217" y="1342793"/>
              <a:ext cx="7868385" cy="1486804"/>
            </a:xfrm>
            <a:prstGeom prst="rect">
              <a:avLst/>
            </a:prstGeom>
          </p:spPr>
          <p:txBody>
            <a:bodyPr lIns="0" tIns="0" rIns="0" bIns="0" rtlCol="0" anchor="t">
              <a:spAutoFit/>
            </a:bodyPr>
            <a:lstStyle/>
            <a:p>
              <a:pPr algn="ctr">
                <a:lnSpc>
                  <a:spcPts val="4320"/>
                </a:lnSpc>
              </a:pPr>
              <a:r>
                <a:rPr lang="es-CO" sz="2400" dirty="0"/>
                <a:t>Arquitectura a Nivel conceptual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332116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59870950-ABBE-D8A5-2B21-D00D299B06CB}"/>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94775"/>
            </a:xfrm>
            <a:prstGeom prst="rect">
              <a:avLst/>
            </a:prstGeom>
          </p:spPr>
          <p:txBody>
            <a:bodyPr lIns="0" tIns="0" rIns="0" bIns="0" rtlCol="0" anchor="t">
              <a:spAutoFit/>
            </a:bodyPr>
            <a:lstStyle/>
            <a:p>
              <a:pPr algn="ctr">
                <a:lnSpc>
                  <a:spcPts val="4320"/>
                </a:lnSpc>
              </a:pPr>
              <a:r>
                <a:rPr lang="es-CO" sz="2400" dirty="0"/>
                <a:t>Análisis de Requisitos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C33B0A9-F742-7129-7659-EA108944710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3E3694E-BB97-6CA1-DCB3-FA500D0BD3A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25FB73E-1E9D-2E36-541F-3A83910424C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 name="Tabla 1">
            <a:extLst>
              <a:ext uri="{FF2B5EF4-FFF2-40B4-BE49-F238E27FC236}">
                <a16:creationId xmlns:a16="http://schemas.microsoft.com/office/drawing/2014/main" id="{70637E6F-3BBB-C6F5-EE49-07ECA7956E05}"/>
              </a:ext>
            </a:extLst>
          </p:cNvPr>
          <p:cNvGraphicFramePr>
            <a:graphicFrameLocks noGrp="1"/>
          </p:cNvGraphicFramePr>
          <p:nvPr>
            <p:extLst>
              <p:ext uri="{D42A27DB-BD31-4B8C-83A1-F6EECF244321}">
                <p14:modId xmlns:p14="http://schemas.microsoft.com/office/powerpoint/2010/main" val="3034855766"/>
              </p:ext>
            </p:extLst>
          </p:nvPr>
        </p:nvGraphicFramePr>
        <p:xfrm>
          <a:off x="8843990" y="7185501"/>
          <a:ext cx="8229600" cy="1975866"/>
        </p:xfrm>
        <a:graphic>
          <a:graphicData uri="http://schemas.openxmlformats.org/drawingml/2006/table">
            <a:tbl>
              <a:tblPr firstRow="1" firstCol="1" bandRow="1">
                <a:tableStyleId>{5C22544A-7EE6-4342-B048-85BDC9FD1C3A}</a:tableStyleId>
              </a:tblPr>
              <a:tblGrid>
                <a:gridCol w="2743200">
                  <a:extLst>
                    <a:ext uri="{9D8B030D-6E8A-4147-A177-3AD203B41FA5}">
                      <a16:colId xmlns:a16="http://schemas.microsoft.com/office/drawing/2014/main" val="3006712085"/>
                    </a:ext>
                  </a:extLst>
                </a:gridCol>
                <a:gridCol w="2743200">
                  <a:extLst>
                    <a:ext uri="{9D8B030D-6E8A-4147-A177-3AD203B41FA5}">
                      <a16:colId xmlns:a16="http://schemas.microsoft.com/office/drawing/2014/main" val="3950590482"/>
                    </a:ext>
                  </a:extLst>
                </a:gridCol>
                <a:gridCol w="2743200">
                  <a:extLst>
                    <a:ext uri="{9D8B030D-6E8A-4147-A177-3AD203B41FA5}">
                      <a16:colId xmlns:a16="http://schemas.microsoft.com/office/drawing/2014/main" val="3056810027"/>
                    </a:ext>
                  </a:extLst>
                </a:gridCol>
              </a:tblGrid>
              <a:tr h="0">
                <a:tc>
                  <a:txBody>
                    <a:bodyPr/>
                    <a:lstStyle/>
                    <a:p>
                      <a:pPr>
                        <a:lnSpc>
                          <a:spcPct val="115000"/>
                        </a:lnSpc>
                        <a:spcAft>
                          <a:spcPts val="800"/>
                        </a:spcAft>
                        <a:buNone/>
                      </a:pPr>
                      <a:r>
                        <a:rPr lang="es-CO" sz="1100" kern="100">
                          <a:effectLst/>
                        </a:rPr>
                        <a:t>Criterio</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Detalle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Puntos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01236707"/>
                  </a:ext>
                </a:extLst>
              </a:tr>
              <a:tr h="0">
                <a:tc>
                  <a:txBody>
                    <a:bodyPr/>
                    <a:lstStyle/>
                    <a:p>
                      <a:pPr>
                        <a:lnSpc>
                          <a:spcPct val="115000"/>
                        </a:lnSpc>
                        <a:spcAft>
                          <a:spcPts val="800"/>
                        </a:spcAft>
                        <a:buNone/>
                      </a:pPr>
                      <a:r>
                        <a:rPr lang="es-CO" sz="1100" kern="100">
                          <a:effectLst/>
                        </a:rPr>
                        <a:t>Claridad del diagrama y flujo E2E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Separación batch/stream; zonas Bronce/Plata/Oro; contratos entre capas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48654286"/>
                  </a:ext>
                </a:extLst>
              </a:tr>
              <a:tr h="0">
                <a:tc>
                  <a:txBody>
                    <a:bodyPr/>
                    <a:lstStyle/>
                    <a:p>
                      <a:pPr>
                        <a:lnSpc>
                          <a:spcPct val="115000"/>
                        </a:lnSpc>
                        <a:spcAft>
                          <a:spcPts val="800"/>
                        </a:spcAft>
                        <a:buNone/>
                      </a:pPr>
                      <a:r>
                        <a:rPr lang="es-CO" sz="1100" kern="100">
                          <a:effectLst/>
                        </a:rPr>
                        <a:t>No funcionales (SLO/SLA)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Latencia, disponibilidad, retención, costos con números razonables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86379746"/>
                  </a:ext>
                </a:extLst>
              </a:tr>
              <a:tr h="0">
                <a:tc>
                  <a:txBody>
                    <a:bodyPr/>
                    <a:lstStyle/>
                    <a:p>
                      <a:pPr>
                        <a:lnSpc>
                          <a:spcPct val="115000"/>
                        </a:lnSpc>
                        <a:spcAft>
                          <a:spcPts val="800"/>
                        </a:spcAft>
                        <a:buNone/>
                      </a:pPr>
                      <a:r>
                        <a:rPr lang="es-CO" sz="1100" kern="100" dirty="0">
                          <a:effectLst/>
                        </a:rPr>
                        <a:t>Resiliencia ante eventos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Manejo de rate-limit, fallos, drift, picos, DR</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48044716"/>
                  </a:ext>
                </a:extLst>
              </a:tr>
              <a:tr h="0">
                <a:tc>
                  <a:txBody>
                    <a:bodyPr/>
                    <a:lstStyle/>
                    <a:p>
                      <a:pPr>
                        <a:lnSpc>
                          <a:spcPct val="115000"/>
                        </a:lnSpc>
                        <a:spcAft>
                          <a:spcPts val="800"/>
                        </a:spcAft>
                        <a:buNone/>
                      </a:pPr>
                      <a:r>
                        <a:rPr lang="es-CO" sz="1100" kern="100">
                          <a:effectLst/>
                        </a:rPr>
                        <a:t>Gobernanza &amp; Seguridad</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PII/PCI, RBAC/ABAC, catálogo, linaje, auditoría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1526885"/>
                  </a:ext>
                </a:extLst>
              </a:tr>
              <a:tr h="0">
                <a:tc>
                  <a:txBody>
                    <a:bodyPr/>
                    <a:lstStyle/>
                    <a:p>
                      <a:pPr>
                        <a:lnSpc>
                          <a:spcPct val="115000"/>
                        </a:lnSpc>
                        <a:spcAft>
                          <a:spcPts val="800"/>
                        </a:spcAft>
                        <a:buNone/>
                      </a:pPr>
                      <a:r>
                        <a:rPr lang="es-CO" sz="1100" kern="100">
                          <a:effectLst/>
                        </a:rPr>
                        <a:t>ADRs &amp; Trade-offs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Decisiones justificadas, consecuencias y métricas claras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801841385"/>
                  </a:ext>
                </a:extLst>
              </a:tr>
            </a:tbl>
          </a:graphicData>
        </a:graphic>
      </p:graphicFrame>
      <p:sp>
        <p:nvSpPr>
          <p:cNvPr id="3" name="Rectangle 1">
            <a:extLst>
              <a:ext uri="{FF2B5EF4-FFF2-40B4-BE49-F238E27FC236}">
                <a16:creationId xmlns:a16="http://schemas.microsoft.com/office/drawing/2014/main" id="{61695D00-5EE8-3934-D070-80681EFB987D}"/>
              </a:ext>
            </a:extLst>
          </p:cNvPr>
          <p:cNvSpPr>
            <a:spLocks noChangeArrowheads="1"/>
          </p:cNvSpPr>
          <p:nvPr/>
        </p:nvSpPr>
        <p:spPr bwMode="auto">
          <a:xfrm>
            <a:off x="582015" y="679768"/>
            <a:ext cx="15687675" cy="763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Taller grupal: Diseño de Arquitectura de Datos —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EcoBanco</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3000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Objetivo</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Que cada equipo proponga una arquitectura de datos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end-to-end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(alineada a los objetivos del caso (Inteligencia Comercial, Riesgo Crediticio y Fraude en Tiempo Real), con decisiones justificadas y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trade-offs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explícitos.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Formato</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Duración total: 2h 00m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Equipos: 4–6 personas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Estructura del taller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0) Briefing (10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Lectura rápida del caso (cada equipo) y extracción de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5–7 hechos/limitantes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que condicionan la arquitectura (fuentes, latencias, retenciones,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compliance</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picos,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 “tarjeta de contexto” del equipo (lista breve).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1) Lienzo de Arquitectura (45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construye su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de alto nivel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Pide una decisión por bloque (tecnología genérica vale; lo importante es el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por qué</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Entregables de esta fase</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(puede ser en papel o pizarra).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Tabla de decisiones (1 por bloque) y supuestos.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2) ADRs y Trade-offs (20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registra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decisiones arquitectónicas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críticas en formato ADR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Architectural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Decision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Record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Plantilla ADR (una página):</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Contexto</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qué requisito/limitación atiende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Opciones consideradas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 / B / 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Decisión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opción elegida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Consecuencias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pros/</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riesgos, mitigaciones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Métrica asociada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SLO/latencia/costo/fiabilidad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Pitch y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feedback</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cruzado (30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hace un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pitch de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preguntas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El resto evalúa con la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y deja 2 mejoras concretas.</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 de evaluación (100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pts</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52417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51A3-A820-8E4D-23FA-668BE238D2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4FDE0C-282D-F03F-8614-2545F33E731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169E9FE-DE0B-5F18-9AE3-C91B460C78FE}"/>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0EE7F84-4092-14EC-5905-7B56164442D4}"/>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79E20F7-D575-A25C-812D-413AA2CEDAA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729B9A3-E443-0136-5C57-C407DF494C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604CE29-AC43-A11E-19DC-ED64601DFE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D09B085B-67A1-19A1-7068-E6D442E153C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9DC143B-9810-C8AF-4298-A0B1E395925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C0167D1-BE17-2783-1E0D-3D360F02F8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A2C3C46-2004-2222-629A-CDC6FA806BA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0573D3A-91B0-5FF7-9022-B216FAD2F247}"/>
              </a:ext>
            </a:extLst>
          </p:cNvPr>
          <p:cNvSpPr txBox="1"/>
          <p:nvPr/>
        </p:nvSpPr>
        <p:spPr>
          <a:xfrm>
            <a:off x="2199846" y="2529661"/>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graphicFrame>
        <p:nvGraphicFramePr>
          <p:cNvPr id="17" name="Tabla 16">
            <a:extLst>
              <a:ext uri="{FF2B5EF4-FFF2-40B4-BE49-F238E27FC236}">
                <a16:creationId xmlns:a16="http://schemas.microsoft.com/office/drawing/2014/main" id="{EBED4495-ECCB-F061-9B93-63DC01BDB778}"/>
              </a:ext>
            </a:extLst>
          </p:cNvPr>
          <p:cNvGraphicFramePr>
            <a:graphicFrameLocks noGrp="1"/>
          </p:cNvGraphicFramePr>
          <p:nvPr>
            <p:extLst>
              <p:ext uri="{D42A27DB-BD31-4B8C-83A1-F6EECF244321}">
                <p14:modId xmlns:p14="http://schemas.microsoft.com/office/powerpoint/2010/main" val="175156008"/>
              </p:ext>
            </p:extLst>
          </p:nvPr>
        </p:nvGraphicFramePr>
        <p:xfrm>
          <a:off x="1295401" y="1024919"/>
          <a:ext cx="14563724" cy="5212080"/>
        </p:xfrm>
        <a:graphic>
          <a:graphicData uri="http://schemas.openxmlformats.org/drawingml/2006/table">
            <a:tbl>
              <a:tblPr/>
              <a:tblGrid>
                <a:gridCol w="14563724">
                  <a:extLst>
                    <a:ext uri="{9D8B030D-6E8A-4147-A177-3AD203B41FA5}">
                      <a16:colId xmlns:a16="http://schemas.microsoft.com/office/drawing/2014/main" val="2455944791"/>
                    </a:ext>
                  </a:extLst>
                </a:gridCol>
              </a:tblGrid>
              <a:tr h="1524000">
                <a:tc>
                  <a:txBody>
                    <a:bodyPr/>
                    <a:lstStyle/>
                    <a:p>
                      <a:r>
                        <a:rPr lang="es-ES" sz="1800" b="1" dirty="0">
                          <a:latin typeface="Poppins" panose="00000500000000000000" pitchFamily="2" charset="0"/>
                          <a:cs typeface="Poppins" panose="00000500000000000000" pitchFamily="2" charset="0"/>
                        </a:rPr>
                        <a:t>Objetivo general</a:t>
                      </a:r>
                    </a:p>
                    <a:p>
                      <a:br>
                        <a:rPr lang="es-ES" sz="1800" dirty="0">
                          <a:latin typeface="Poppins" panose="00000500000000000000" pitchFamily="2" charset="0"/>
                          <a:cs typeface="Poppins" panose="00000500000000000000" pitchFamily="2" charset="0"/>
                        </a:rPr>
                      </a:br>
                      <a:r>
                        <a:rPr lang="es-ES" sz="1800" dirty="0" err="1">
                          <a:latin typeface="Poppins" panose="00000500000000000000" pitchFamily="2" charset="0"/>
                          <a:cs typeface="Poppins" panose="00000500000000000000" pitchFamily="2" charset="0"/>
                        </a:rPr>
                        <a:t>Elicitar</a:t>
                      </a:r>
                      <a:r>
                        <a:rPr lang="es-ES" sz="1800" dirty="0">
                          <a:latin typeface="Poppins" panose="00000500000000000000" pitchFamily="2" charset="0"/>
                          <a:cs typeface="Poppins" panose="00000500000000000000" pitchFamily="2" charset="0"/>
                        </a:rPr>
                        <a:t>, documentar, priorizar y validar requisitos (funcionales y no funcionales) para tres líneas de valor: </a:t>
                      </a:r>
                      <a:r>
                        <a:rPr lang="es-ES" sz="1800" b="1" dirty="0">
                          <a:latin typeface="Poppins" panose="00000500000000000000" pitchFamily="2" charset="0"/>
                          <a:cs typeface="Poppins" panose="00000500000000000000" pitchFamily="2" charset="0"/>
                        </a:rPr>
                        <a:t>Inteligencia Comercial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 Crediticio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Fraude en Tiempo Real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aterrizando</a:t>
                      </a:r>
                      <a:r>
                        <a:rPr lang="es-ES" sz="1800" dirty="0">
                          <a:latin typeface="Poppins" panose="00000500000000000000" pitchFamily="2" charset="0"/>
                          <a:cs typeface="Poppins" panose="00000500000000000000" pitchFamily="2" charset="0"/>
                        </a:rPr>
                        <a:t> restricciones de fuentes, privacidad y cumplimiento del caso.</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1) Arranque y anclaje (10’)</a:t>
                      </a:r>
                    </a:p>
                    <a:p>
                      <a:r>
                        <a:rPr lang="es-ES" sz="1800" b="1" dirty="0">
                          <a:latin typeface="Poppins" panose="00000500000000000000" pitchFamily="2" charset="0"/>
                          <a:cs typeface="Poppins" panose="00000500000000000000" pitchFamily="2" charset="0"/>
                        </a:rPr>
                        <a:t>Actividad</a:t>
                      </a:r>
                      <a:r>
                        <a:rPr lang="es-ES" sz="1800" dirty="0">
                          <a:latin typeface="Poppins" panose="00000500000000000000" pitchFamily="2" charset="0"/>
                          <a:cs typeface="Poppins" panose="00000500000000000000" pitchFamily="2" charset="0"/>
                        </a:rPr>
                        <a:t>: lectura rápida del caso y “marcado” de hechos/limitantes que afecten requisitos.</a:t>
                      </a:r>
                    </a:p>
                    <a:p>
                      <a:endParaRPr lang="es-ES" sz="1800"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2) Mapa de interesados y objetivos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Actividad</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identificar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stakeholders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sus metas. Completar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Pantilla</a:t>
                      </a:r>
                      <a:br>
                        <a:rPr kumimoji="0" lang="es-CO" altLang="es-CO" sz="3200" b="0" i="0" u="none" strike="noStrike" cap="none" normalizeH="0" baseline="0" dirty="0">
                          <a:ln>
                            <a:noFill/>
                          </a:ln>
                          <a:solidFill>
                            <a:schemeClr val="tx1"/>
                          </a:solidFill>
                          <a:effectLst/>
                          <a:latin typeface="Arial" panose="020B0604020202020204" pitchFamily="34" charset="0"/>
                        </a:rPr>
                      </a:br>
                      <a:endParaRPr lang="es-ES" sz="2400" dirty="0"/>
                    </a:p>
                    <a:p>
                      <a:endParaRPr lang="es-ES" sz="2400" dirty="0"/>
                    </a:p>
                    <a:p>
                      <a:endParaRPr lang="es-ES" sz="2400" dirty="0"/>
                    </a:p>
                    <a:p>
                      <a:endParaRPr lang="es-ES" sz="2400" dirty="0"/>
                    </a:p>
                    <a:p>
                      <a:endParaRPr lang="es-CO"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5834818"/>
                  </a:ext>
                </a:extLst>
              </a:tr>
            </a:tbl>
          </a:graphicData>
        </a:graphic>
      </p:graphicFrame>
      <p:graphicFrame>
        <p:nvGraphicFramePr>
          <p:cNvPr id="19" name="Tabla 18">
            <a:extLst>
              <a:ext uri="{FF2B5EF4-FFF2-40B4-BE49-F238E27FC236}">
                <a16:creationId xmlns:a16="http://schemas.microsoft.com/office/drawing/2014/main" id="{7D1459E8-6C46-3AEE-BFA7-B577098A0BC7}"/>
              </a:ext>
            </a:extLst>
          </p:cNvPr>
          <p:cNvGraphicFramePr>
            <a:graphicFrameLocks noGrp="1"/>
          </p:cNvGraphicFramePr>
          <p:nvPr>
            <p:extLst>
              <p:ext uri="{D42A27DB-BD31-4B8C-83A1-F6EECF244321}">
                <p14:modId xmlns:p14="http://schemas.microsoft.com/office/powerpoint/2010/main" val="109280529"/>
              </p:ext>
            </p:extLst>
          </p:nvPr>
        </p:nvGraphicFramePr>
        <p:xfrm>
          <a:off x="3419475" y="5143500"/>
          <a:ext cx="10315576" cy="3472863"/>
        </p:xfrm>
        <a:graphic>
          <a:graphicData uri="http://schemas.openxmlformats.org/drawingml/2006/table">
            <a:tbl>
              <a:tblPr firstRow="1" firstCol="1">
                <a:tableStyleId>{5C22544A-7EE6-4342-B048-85BDC9FD1C3A}</a:tableStyleId>
              </a:tblPr>
              <a:tblGrid>
                <a:gridCol w="2578894">
                  <a:extLst>
                    <a:ext uri="{9D8B030D-6E8A-4147-A177-3AD203B41FA5}">
                      <a16:colId xmlns:a16="http://schemas.microsoft.com/office/drawing/2014/main" val="2945963675"/>
                    </a:ext>
                  </a:extLst>
                </a:gridCol>
                <a:gridCol w="2578894">
                  <a:extLst>
                    <a:ext uri="{9D8B030D-6E8A-4147-A177-3AD203B41FA5}">
                      <a16:colId xmlns:a16="http://schemas.microsoft.com/office/drawing/2014/main" val="3756092021"/>
                    </a:ext>
                  </a:extLst>
                </a:gridCol>
                <a:gridCol w="2578894">
                  <a:extLst>
                    <a:ext uri="{9D8B030D-6E8A-4147-A177-3AD203B41FA5}">
                      <a16:colId xmlns:a16="http://schemas.microsoft.com/office/drawing/2014/main" val="2533312108"/>
                    </a:ext>
                  </a:extLst>
                </a:gridCol>
                <a:gridCol w="2578894">
                  <a:extLst>
                    <a:ext uri="{9D8B030D-6E8A-4147-A177-3AD203B41FA5}">
                      <a16:colId xmlns:a16="http://schemas.microsoft.com/office/drawing/2014/main" val="3465680740"/>
                    </a:ext>
                  </a:extLst>
                </a:gridCol>
              </a:tblGrid>
              <a:tr h="604704">
                <a:tc>
                  <a:txBody>
                    <a:bodyPr/>
                    <a:lstStyle/>
                    <a:p>
                      <a:pPr>
                        <a:buNone/>
                      </a:pPr>
                      <a:r>
                        <a:rPr lang="es-CO" sz="2000"/>
                        <a:t>Interesado</a:t>
                      </a:r>
                    </a:p>
                  </a:txBody>
                  <a:tcPr anchor="ctr"/>
                </a:tc>
                <a:tc>
                  <a:txBody>
                    <a:bodyPr/>
                    <a:lstStyle/>
                    <a:p>
                      <a:pPr>
                        <a:buNone/>
                      </a:pPr>
                      <a:r>
                        <a:rPr lang="es-CO" sz="2000"/>
                        <a:t>Meta / Decisión</a:t>
                      </a:r>
                    </a:p>
                  </a:txBody>
                  <a:tcPr anchor="ctr"/>
                </a:tc>
                <a:tc>
                  <a:txBody>
                    <a:bodyPr/>
                    <a:lstStyle/>
                    <a:p>
                      <a:pPr>
                        <a:buNone/>
                      </a:pPr>
                      <a:r>
                        <a:rPr lang="es-CO" sz="2000"/>
                        <a:t>Dolor actual</a:t>
                      </a:r>
                    </a:p>
                  </a:txBody>
                  <a:tcPr anchor="ctr"/>
                </a:tc>
                <a:tc>
                  <a:txBody>
                    <a:bodyPr/>
                    <a:lstStyle/>
                    <a:p>
                      <a:pPr>
                        <a:buNone/>
                      </a:pPr>
                      <a:r>
                        <a:rPr lang="es-CO" sz="2000"/>
                        <a:t>Métrica de éxito</a:t>
                      </a:r>
                    </a:p>
                  </a:txBody>
                  <a:tcPr anchor="ctr"/>
                </a:tc>
                <a:extLst>
                  <a:ext uri="{0D108BD9-81ED-4DB2-BD59-A6C34878D82A}">
                    <a16:rowId xmlns:a16="http://schemas.microsoft.com/office/drawing/2014/main" val="368352929"/>
                  </a:ext>
                </a:extLst>
              </a:tr>
              <a:tr h="956053">
                <a:tc>
                  <a:txBody>
                    <a:bodyPr/>
                    <a:lstStyle/>
                    <a:p>
                      <a:pPr>
                        <a:buNone/>
                      </a:pPr>
                      <a:r>
                        <a:rPr lang="es-CO" sz="2000" dirty="0"/>
                        <a:t>Inteligencia Comercial</a:t>
                      </a:r>
                    </a:p>
                  </a:txBody>
                  <a:tcPr anchor="ctr"/>
                </a:tc>
                <a:tc>
                  <a:txBody>
                    <a:bodyPr/>
                    <a:lstStyle/>
                    <a:p>
                      <a:pPr>
                        <a:buNone/>
                      </a:pPr>
                      <a:r>
                        <a:rPr lang="es-CO" sz="1400" dirty="0" err="1"/>
                        <a:t>khkdd</a:t>
                      </a:r>
                      <a:endParaRPr lang="es-CO" sz="1400" dirty="0"/>
                    </a:p>
                  </a:txBody>
                  <a:tcPr anchor="ctr"/>
                </a:tc>
                <a:tc>
                  <a:txBody>
                    <a:bodyPr/>
                    <a:lstStyle/>
                    <a:p>
                      <a:pPr>
                        <a:buNone/>
                      </a:pPr>
                      <a:endParaRPr lang="es-ES" sz="1400" dirty="0"/>
                    </a:p>
                  </a:txBody>
                  <a:tcPr anchor="ctr"/>
                </a:tc>
                <a:tc>
                  <a:txBody>
                    <a:bodyPr/>
                    <a:lstStyle/>
                    <a:p>
                      <a:pPr>
                        <a:buNone/>
                      </a:pPr>
                      <a:endParaRPr lang="es-ES" sz="1400"/>
                    </a:p>
                  </a:txBody>
                  <a:tcPr anchor="ctr"/>
                </a:tc>
                <a:extLst>
                  <a:ext uri="{0D108BD9-81ED-4DB2-BD59-A6C34878D82A}">
                    <a16:rowId xmlns:a16="http://schemas.microsoft.com/office/drawing/2014/main" val="3900003935"/>
                  </a:ext>
                </a:extLst>
              </a:tr>
              <a:tr h="956053">
                <a:tc>
                  <a:txBody>
                    <a:bodyPr/>
                    <a:lstStyle/>
                    <a:p>
                      <a:pPr>
                        <a:buNone/>
                      </a:pPr>
                      <a:r>
                        <a:rPr lang="es-CO" sz="2000" dirty="0"/>
                        <a:t>Ciencia de Riesgos</a:t>
                      </a:r>
                    </a:p>
                  </a:txBody>
                  <a:tcPr anchor="ctr"/>
                </a:tc>
                <a:tc>
                  <a:txBody>
                    <a:bodyPr/>
                    <a:lstStyle/>
                    <a:p>
                      <a:pPr>
                        <a:buNone/>
                      </a:pPr>
                      <a:endParaRPr lang="es-CO" sz="1400"/>
                    </a:p>
                  </a:txBody>
                  <a:tcPr anchor="ctr"/>
                </a:tc>
                <a:tc>
                  <a:txBody>
                    <a:bodyPr/>
                    <a:lstStyle/>
                    <a:p>
                      <a:pPr>
                        <a:buNone/>
                      </a:pPr>
                      <a:endParaRPr lang="es-CO" sz="1400" dirty="0"/>
                    </a:p>
                  </a:txBody>
                  <a:tcPr anchor="ctr"/>
                </a:tc>
                <a:tc>
                  <a:txBody>
                    <a:bodyPr/>
                    <a:lstStyle/>
                    <a:p>
                      <a:pPr>
                        <a:buNone/>
                      </a:pPr>
                      <a:endParaRPr lang="es-CO" sz="1400" dirty="0"/>
                    </a:p>
                  </a:txBody>
                  <a:tcPr anchor="ctr"/>
                </a:tc>
                <a:extLst>
                  <a:ext uri="{0D108BD9-81ED-4DB2-BD59-A6C34878D82A}">
                    <a16:rowId xmlns:a16="http://schemas.microsoft.com/office/drawing/2014/main" val="3868799314"/>
                  </a:ext>
                </a:extLst>
              </a:tr>
              <a:tr h="956053">
                <a:tc>
                  <a:txBody>
                    <a:bodyPr/>
                    <a:lstStyle/>
                    <a:p>
                      <a:pPr>
                        <a:buNone/>
                      </a:pPr>
                      <a:r>
                        <a:rPr lang="es-CO" sz="2000"/>
                        <a:t>Prevención de Fraude</a:t>
                      </a:r>
                    </a:p>
                  </a:txBody>
                  <a:tcPr anchor="ctr"/>
                </a:tc>
                <a:tc>
                  <a:txBody>
                    <a:bodyPr/>
                    <a:lstStyle/>
                    <a:p>
                      <a:pPr>
                        <a:buNone/>
                      </a:pPr>
                      <a:endParaRPr lang="es-CO" sz="1400" dirty="0"/>
                    </a:p>
                  </a:txBody>
                  <a:tcPr anchor="ctr"/>
                </a:tc>
                <a:tc>
                  <a:txBody>
                    <a:bodyPr/>
                    <a:lstStyle/>
                    <a:p>
                      <a:pPr>
                        <a:buNone/>
                      </a:pPr>
                      <a:endParaRPr lang="es-CO" sz="1400"/>
                    </a:p>
                  </a:txBody>
                  <a:tcPr anchor="ctr"/>
                </a:tc>
                <a:tc>
                  <a:txBody>
                    <a:bodyPr/>
                    <a:lstStyle/>
                    <a:p>
                      <a:pPr>
                        <a:buNone/>
                      </a:pPr>
                      <a:endParaRPr lang="es-CO" sz="1400" dirty="0"/>
                    </a:p>
                  </a:txBody>
                  <a:tcPr anchor="ctr"/>
                </a:tc>
                <a:extLst>
                  <a:ext uri="{0D108BD9-81ED-4DB2-BD59-A6C34878D82A}">
                    <a16:rowId xmlns:a16="http://schemas.microsoft.com/office/drawing/2014/main" val="668955289"/>
                  </a:ext>
                </a:extLst>
              </a:tr>
            </a:tbl>
          </a:graphicData>
        </a:graphic>
      </p:graphicFrame>
    </p:spTree>
    <p:extLst>
      <p:ext uri="{BB962C8B-B14F-4D97-AF65-F5344CB8AC3E}">
        <p14:creationId xmlns:p14="http://schemas.microsoft.com/office/powerpoint/2010/main" val="3068374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48C7-2624-B8E6-501A-399CBE9252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E42DC3-F158-3C14-08B4-8663DA490DD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CAB2C35-5D7F-FF1C-E90B-D26F7108F5EF}"/>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6F6A6B69-D8D8-0F68-BB69-F47CEC1D3329}"/>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505AFD7E-DC49-826C-9D7D-9C69F6AD9DC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2E66828-900F-B71F-6543-5CDA1CEC120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BB3109D-2A73-F4BB-7FFA-E2761D9B181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8C23CEB5-A9C5-D32E-26D9-E38067C87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F47D1D-D31F-FDAA-BA71-3D44C47347D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0C11F7E-D861-C3E0-B500-ECBFD02EB1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E01879B-4D64-C9C6-AEE8-A94E6BB287A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17C654AA-E8D1-0587-787C-BDB352B6E572}"/>
              </a:ext>
            </a:extLst>
          </p:cNvPr>
          <p:cNvSpPr txBox="1"/>
          <p:nvPr/>
        </p:nvSpPr>
        <p:spPr>
          <a:xfrm>
            <a:off x="1969293" y="1172510"/>
            <a:ext cx="13261181" cy="7571303"/>
          </a:xfrm>
          <a:prstGeom prst="rect">
            <a:avLst/>
          </a:prstGeom>
          <a:noFill/>
        </p:spPr>
        <p:txBody>
          <a:bodyPr wrap="square">
            <a:spAutoFit/>
          </a:bodyPr>
          <a:lstStyle/>
          <a:p>
            <a:pPr>
              <a:buNone/>
            </a:pPr>
            <a:r>
              <a:rPr lang="es-ES" sz="1800" b="1" dirty="0">
                <a:latin typeface="Poppins" panose="00000500000000000000" pitchFamily="2" charset="0"/>
                <a:cs typeface="Poppins" panose="00000500000000000000" pitchFamily="2" charset="0"/>
              </a:rPr>
              <a:t>3) Elicitación guiada por dominio (25’)</a:t>
            </a:r>
          </a:p>
          <a:p>
            <a:pPr>
              <a:buNone/>
            </a:pPr>
            <a:endParaRPr lang="es-ES" sz="1800" b="1" dirty="0">
              <a:latin typeface="Poppins" panose="00000500000000000000" pitchFamily="2" charset="0"/>
              <a:cs typeface="Poppins" panose="00000500000000000000" pitchFamily="2" charset="0"/>
            </a:endParaRPr>
          </a:p>
          <a:p>
            <a:pPr>
              <a:buNone/>
            </a:pPr>
            <a:r>
              <a:rPr lang="es-ES" sz="1800" dirty="0">
                <a:latin typeface="Poppins" panose="00000500000000000000" pitchFamily="2" charset="0"/>
                <a:cs typeface="Poppins" panose="00000500000000000000" pitchFamily="2" charset="0"/>
              </a:rPr>
              <a:t>En equipos por </a:t>
            </a:r>
            <a:r>
              <a:rPr lang="es-ES" sz="1800" b="1" dirty="0">
                <a:latin typeface="Poppins" panose="00000500000000000000" pitchFamily="2" charset="0"/>
                <a:cs typeface="Poppins" panose="00000500000000000000" pitchFamily="2" charset="0"/>
              </a:rPr>
              <a:t>IC</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Fraude</a:t>
            </a:r>
            <a:r>
              <a:rPr lang="es-ES" sz="1800" dirty="0">
                <a:latin typeface="Poppins" panose="00000500000000000000" pitchFamily="2" charset="0"/>
                <a:cs typeface="Poppins" panose="00000500000000000000" pitchFamily="2" charset="0"/>
              </a:rPr>
              <a:t>. Cada subgrupo genera </a:t>
            </a:r>
            <a:r>
              <a:rPr lang="es-ES" sz="1800" b="1" dirty="0">
                <a:latin typeface="Poppins" panose="00000500000000000000" pitchFamily="2" charset="0"/>
                <a:cs typeface="Poppins" panose="00000500000000000000" pitchFamily="2" charset="0"/>
              </a:rPr>
              <a:t>historias de usuario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requisitos funcionales</a:t>
            </a:r>
            <a:r>
              <a:rPr lang="es-ES" sz="1800" dirty="0">
                <a:latin typeface="Poppins" panose="00000500000000000000" pitchFamily="2" charset="0"/>
                <a:cs typeface="Poppins" panose="00000500000000000000" pitchFamily="2" charset="0"/>
              </a:rPr>
              <a:t> asociados a su valor de negocio.</a:t>
            </a:r>
          </a:p>
          <a:p>
            <a:pPr>
              <a:buNone/>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Preguntas orientativas</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acciones</a:t>
            </a:r>
            <a:r>
              <a:rPr lang="es-ES" sz="1800" dirty="0">
                <a:latin typeface="Poppins" panose="00000500000000000000" pitchFamily="2" charset="0"/>
                <a:cs typeface="Poppins" panose="00000500000000000000" pitchFamily="2" charset="0"/>
              </a:rPr>
              <a:t> necesita el usuario? (consultar, segmentar, puntuar, alertar, bloquear)</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datos</a:t>
            </a:r>
            <a:r>
              <a:rPr lang="es-ES" sz="1800" dirty="0">
                <a:latin typeface="Poppins" panose="00000500000000000000" pitchFamily="2" charset="0"/>
                <a:cs typeface="Poppins" panose="00000500000000000000" pitchFamily="2" charset="0"/>
              </a:rPr>
              <a:t> necesita? ¿Desde dónde? ¿Con qué frecuencia/latencia?</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restricciones</a:t>
            </a:r>
            <a:r>
              <a:rPr lang="es-ES" sz="1800" dirty="0">
                <a:latin typeface="Poppins" panose="00000500000000000000" pitchFamily="2" charset="0"/>
                <a:cs typeface="Poppins" panose="00000500000000000000" pitchFamily="2" charset="0"/>
              </a:rPr>
              <a:t> aplican? (límites de API, retención, PII) </a:t>
            </a:r>
            <a:r>
              <a:rPr lang="es-ES" sz="1800" dirty="0">
                <a:latin typeface="Poppins" panose="00000500000000000000" pitchFamily="2" charset="0"/>
                <a:cs typeface="Poppins" panose="00000500000000000000" pitchFamily="2" charset="0"/>
                <a:hlinkClick r:id="rId5"/>
              </a:rPr>
              <a:t>GitHub</a:t>
            </a: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eventos de fallo</a:t>
            </a:r>
            <a:r>
              <a:rPr lang="es-ES" sz="1800" dirty="0">
                <a:latin typeface="Poppins" panose="00000500000000000000" pitchFamily="2" charset="0"/>
                <a:cs typeface="Poppins" panose="00000500000000000000" pitchFamily="2" charset="0"/>
              </a:rPr>
              <a:t> debemos considerar? (mantenimiento nocturno del buró, </a:t>
            </a:r>
            <a:r>
              <a:rPr lang="es-ES" sz="1800" dirty="0" err="1">
                <a:latin typeface="Poppins" panose="00000500000000000000" pitchFamily="2" charset="0"/>
                <a:cs typeface="Poppins" panose="00000500000000000000" pitchFamily="2" charset="0"/>
              </a:rPr>
              <a:t>drift</a:t>
            </a:r>
            <a:r>
              <a:rPr lang="es-ES" sz="1800" dirty="0">
                <a:latin typeface="Poppins" panose="00000500000000000000" pitchFamily="2" charset="0"/>
                <a:cs typeface="Poppins" panose="00000500000000000000" pitchFamily="2" charset="0"/>
              </a:rPr>
              <a:t> de columnas, mensajes tarde)</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Plantilla de historia (llenar 5–8 por dominio):</a:t>
            </a:r>
          </a:p>
          <a:p>
            <a:pPr>
              <a:buNone/>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i="1" dirty="0">
                <a:latin typeface="Poppins" panose="00000500000000000000" pitchFamily="2" charset="0"/>
                <a:cs typeface="Poppins" panose="00000500000000000000" pitchFamily="2" charset="0"/>
              </a:rPr>
              <a:t>Como</a:t>
            </a:r>
            <a:r>
              <a:rPr lang="es-ES" sz="1800" dirty="0">
                <a:latin typeface="Poppins" panose="00000500000000000000" pitchFamily="2" charset="0"/>
                <a:cs typeface="Poppins" panose="00000500000000000000" pitchFamily="2" charset="0"/>
              </a:rPr>
              <a:t> [rol], </a:t>
            </a:r>
            <a:r>
              <a:rPr lang="es-ES" sz="1800" i="1" dirty="0">
                <a:latin typeface="Poppins" panose="00000500000000000000" pitchFamily="2" charset="0"/>
                <a:cs typeface="Poppins" panose="00000500000000000000" pitchFamily="2" charset="0"/>
              </a:rPr>
              <a:t>quiero</a:t>
            </a:r>
            <a:r>
              <a:rPr lang="es-ES" sz="1800" dirty="0">
                <a:latin typeface="Poppins" panose="00000500000000000000" pitchFamily="2" charset="0"/>
                <a:cs typeface="Poppins" panose="00000500000000000000" pitchFamily="2" charset="0"/>
              </a:rPr>
              <a:t> [acción], </a:t>
            </a:r>
            <a:r>
              <a:rPr lang="es-ES" sz="1800" i="1" dirty="0">
                <a:latin typeface="Poppins" panose="00000500000000000000" pitchFamily="2" charset="0"/>
                <a:cs typeface="Poppins" panose="00000500000000000000" pitchFamily="2" charset="0"/>
              </a:rPr>
              <a:t>para</a:t>
            </a:r>
            <a:r>
              <a:rPr lang="es-ES" sz="1800" dirty="0">
                <a:latin typeface="Poppins" panose="00000500000000000000" pitchFamily="2" charset="0"/>
                <a:cs typeface="Poppins" panose="00000500000000000000" pitchFamily="2" charset="0"/>
              </a:rPr>
              <a:t> [valor].</a:t>
            </a:r>
          </a:p>
          <a:p>
            <a:pPr>
              <a:buFont typeface="Arial" panose="020B0604020202020204" pitchFamily="34" charset="0"/>
              <a:buChar char="•"/>
            </a:pPr>
            <a:r>
              <a:rPr lang="es-ES" sz="1800" b="1" dirty="0">
                <a:latin typeface="Poppins" panose="00000500000000000000" pitchFamily="2" charset="0"/>
                <a:cs typeface="Poppins" panose="00000500000000000000" pitchFamily="2" charset="0"/>
              </a:rPr>
              <a:t>Criterios de aceptación :</a:t>
            </a:r>
            <a:endParaRPr lang="es-ES" sz="18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Dado [contexto] / Cuando [evento] / Entonces [resultado medible].</a:t>
            </a:r>
          </a:p>
          <a:p>
            <a:pPr marL="742950" lvl="1"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Ejemplo calibrado (Fraude)</a:t>
            </a: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Como </a:t>
            </a:r>
            <a:r>
              <a:rPr lang="es-ES" sz="1800" b="1" dirty="0">
                <a:latin typeface="Poppins" panose="00000500000000000000" pitchFamily="2" charset="0"/>
                <a:cs typeface="Poppins" panose="00000500000000000000" pitchFamily="2" charset="0"/>
              </a:rPr>
              <a:t>analista antifraude</a:t>
            </a:r>
            <a:r>
              <a:rPr lang="es-ES" sz="1800" dirty="0">
                <a:latin typeface="Poppins" panose="00000500000000000000" pitchFamily="2" charset="0"/>
                <a:cs typeface="Poppins" panose="00000500000000000000" pitchFamily="2" charset="0"/>
              </a:rPr>
              <a:t>, quiero </a:t>
            </a:r>
            <a:r>
              <a:rPr lang="es-ES" sz="1800" b="1" dirty="0">
                <a:latin typeface="Poppins" panose="00000500000000000000" pitchFamily="2" charset="0"/>
                <a:cs typeface="Poppins" panose="00000500000000000000" pitchFamily="2" charset="0"/>
              </a:rPr>
              <a:t>recibir una decisión automática por transacción</a:t>
            </a:r>
            <a:r>
              <a:rPr lang="es-ES" sz="1800" dirty="0">
                <a:latin typeface="Poppins" panose="00000500000000000000" pitchFamily="2" charset="0"/>
                <a:cs typeface="Poppins" panose="00000500000000000000" pitchFamily="2" charset="0"/>
              </a:rPr>
              <a:t> para </a:t>
            </a:r>
            <a:r>
              <a:rPr lang="es-ES" sz="1800" b="1" dirty="0">
                <a:latin typeface="Poppins" panose="00000500000000000000" pitchFamily="2" charset="0"/>
                <a:cs typeface="Poppins" panose="00000500000000000000" pitchFamily="2" charset="0"/>
              </a:rPr>
              <a:t>bloquear operaciones sospechosas</a:t>
            </a:r>
            <a:r>
              <a:rPr lang="es-ES" sz="1800"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Criterios:</a:t>
            </a:r>
          </a:p>
          <a:p>
            <a:pPr marL="742950" lvl="1" indent="-285750">
              <a:buFont typeface="Arial" panose="020B0604020202020204" pitchFamily="34" charset="0"/>
              <a:buChar char="•"/>
            </a:pPr>
            <a:r>
              <a:rPr lang="es-ES" sz="1800" i="1" dirty="0">
                <a:latin typeface="Poppins" panose="00000500000000000000" pitchFamily="2" charset="0"/>
                <a:cs typeface="Poppins" panose="00000500000000000000" pitchFamily="2" charset="0"/>
              </a:rPr>
              <a:t>Dado</a:t>
            </a:r>
            <a:r>
              <a:rPr lang="es-ES" sz="1800" dirty="0">
                <a:latin typeface="Poppins" panose="00000500000000000000" pitchFamily="2" charset="0"/>
                <a:cs typeface="Poppins" panose="00000500000000000000" pitchFamily="2" charset="0"/>
              </a:rPr>
              <a:t> un evento de tarjeta válido, </a:t>
            </a:r>
            <a:r>
              <a:rPr lang="es-ES" sz="1800" i="1" dirty="0">
                <a:latin typeface="Poppins" panose="00000500000000000000" pitchFamily="2" charset="0"/>
                <a:cs typeface="Poppins" panose="00000500000000000000" pitchFamily="2" charset="0"/>
              </a:rPr>
              <a:t>cuando</a:t>
            </a:r>
            <a:r>
              <a:rPr lang="es-ES" sz="1800" dirty="0">
                <a:latin typeface="Poppins" panose="00000500000000000000" pitchFamily="2" charset="0"/>
                <a:cs typeface="Poppins" panose="00000500000000000000" pitchFamily="2" charset="0"/>
              </a:rPr>
              <a:t> ingresa al flujo, </a:t>
            </a:r>
            <a:r>
              <a:rPr lang="es-ES" sz="1800" i="1" dirty="0">
                <a:latin typeface="Poppins" panose="00000500000000000000" pitchFamily="2" charset="0"/>
                <a:cs typeface="Poppins" panose="00000500000000000000" pitchFamily="2" charset="0"/>
              </a:rPr>
              <a:t>entonces</a:t>
            </a:r>
            <a:r>
              <a:rPr lang="es-ES" sz="1800" dirty="0">
                <a:latin typeface="Poppins" panose="00000500000000000000" pitchFamily="2" charset="0"/>
                <a:cs typeface="Poppins" panose="00000500000000000000" pitchFamily="2" charset="0"/>
              </a:rPr>
              <a:t> el sistema devuelve </a:t>
            </a:r>
            <a:r>
              <a:rPr lang="es-ES" sz="1800" b="1" dirty="0">
                <a:latin typeface="Poppins" panose="00000500000000000000" pitchFamily="2" charset="0"/>
                <a:cs typeface="Poppins" panose="00000500000000000000" pitchFamily="2" charset="0"/>
              </a:rPr>
              <a:t>decisión</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allow</a:t>
            </a:r>
            <a:r>
              <a:rPr lang="es-ES" sz="1800" dirty="0">
                <a:latin typeface="Poppins" panose="00000500000000000000" pitchFamily="2" charset="0"/>
                <a:cs typeface="Poppins" panose="00000500000000000000" pitchFamily="2" charset="0"/>
              </a:rPr>
              <a:t>/</a:t>
            </a:r>
            <a:r>
              <a:rPr lang="es-ES" sz="1800" dirty="0" err="1">
                <a:latin typeface="Poppins" panose="00000500000000000000" pitchFamily="2" charset="0"/>
                <a:cs typeface="Poppins" panose="00000500000000000000" pitchFamily="2" charset="0"/>
              </a:rPr>
              <a:t>review</a:t>
            </a:r>
            <a:r>
              <a:rPr lang="es-ES" sz="1800" dirty="0">
                <a:latin typeface="Poppins" panose="00000500000000000000" pitchFamily="2" charset="0"/>
                <a:cs typeface="Poppins" panose="00000500000000000000" pitchFamily="2" charset="0"/>
              </a:rPr>
              <a:t>/block) y </a:t>
            </a:r>
            <a:r>
              <a:rPr lang="es-ES" sz="1800" b="1" dirty="0">
                <a:latin typeface="Poppins" panose="00000500000000000000" pitchFamily="2" charset="0"/>
                <a:cs typeface="Poppins" panose="00000500000000000000" pitchFamily="2" charset="0"/>
              </a:rPr>
              <a:t>razones</a:t>
            </a:r>
            <a:r>
              <a:rPr lang="es-ES" sz="1800" dirty="0">
                <a:latin typeface="Poppins" panose="00000500000000000000" pitchFamily="2" charset="0"/>
                <a:cs typeface="Poppins" panose="00000500000000000000" pitchFamily="2" charset="0"/>
              </a:rPr>
              <a:t> en </a:t>
            </a:r>
            <a:r>
              <a:rPr lang="es-ES" sz="1800" b="1" dirty="0">
                <a:latin typeface="Poppins" panose="00000500000000000000" pitchFamily="2" charset="0"/>
                <a:cs typeface="Poppins" panose="00000500000000000000" pitchFamily="2" charset="0"/>
              </a:rPr>
              <a:t>≤ 150 ms p99</a:t>
            </a:r>
            <a:r>
              <a:rPr lang="es-ES" sz="1800" dirty="0">
                <a:latin typeface="Poppins" panose="00000500000000000000" pitchFamily="2" charset="0"/>
                <a:cs typeface="Poppins" panose="00000500000000000000" pitchFamily="2" charset="0"/>
              </a:rPr>
              <a:t> con </a:t>
            </a:r>
            <a:r>
              <a:rPr lang="es-ES" sz="1800" b="1" dirty="0">
                <a:latin typeface="Poppins" panose="00000500000000000000" pitchFamily="2" charset="0"/>
                <a:cs typeface="Poppins" panose="00000500000000000000" pitchFamily="2" charset="0"/>
              </a:rPr>
              <a:t>≤0.1%</a:t>
            </a:r>
            <a:r>
              <a:rPr lang="es-ES" sz="1800" dirty="0">
                <a:latin typeface="Poppins" panose="00000500000000000000" pitchFamily="2" charset="0"/>
                <a:cs typeface="Poppins" panose="00000500000000000000" pitchFamily="2" charset="0"/>
              </a:rPr>
              <a:t> tardíos &gt;2 s.</a:t>
            </a:r>
          </a:p>
        </p:txBody>
      </p:sp>
    </p:spTree>
    <p:extLst>
      <p:ext uri="{BB962C8B-B14F-4D97-AF65-F5344CB8AC3E}">
        <p14:creationId xmlns:p14="http://schemas.microsoft.com/office/powerpoint/2010/main" val="362626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7134574-259C-A5A9-DB38-FC195AE550E1}"/>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7776D57-E189-8D1D-C341-4B481092A26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1A76107-6DAD-F75E-0049-115CDC62C110}"/>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E385F7B-94EC-ECF1-2AD2-9C07CB4207D8}"/>
              </a:ext>
            </a:extLst>
          </p:cNvPr>
          <p:cNvGrpSpPr/>
          <p:nvPr/>
        </p:nvGrpSpPr>
        <p:grpSpPr>
          <a:xfrm>
            <a:off x="4497231" y="1139220"/>
            <a:ext cx="9293538" cy="1994224"/>
            <a:chOff x="0" y="-1"/>
            <a:chExt cx="7433261" cy="1903320"/>
          </a:xfrm>
        </p:grpSpPr>
        <p:sp>
          <p:nvSpPr>
            <p:cNvPr id="110" name="Google Shape;110;p2">
              <a:extLst>
                <a:ext uri="{FF2B5EF4-FFF2-40B4-BE49-F238E27FC236}">
                  <a16:creationId xmlns:a16="http://schemas.microsoft.com/office/drawing/2014/main" id="{BAC196C7-38BE-7E2D-AD35-B5E2F08AF27A}"/>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03341296-868A-0ACA-C6E1-F82749DF8623}"/>
                </a:ext>
              </a:extLst>
            </p:cNvPr>
            <p:cNvSpPr txBox="1"/>
            <p:nvPr/>
          </p:nvSpPr>
          <p:spPr>
            <a:xfrm>
              <a:off x="14425" y="238348"/>
              <a:ext cx="7182154" cy="1664971"/>
            </a:xfrm>
            <a:prstGeom prst="rect">
              <a:avLst/>
            </a:prstGeom>
            <a:noFill/>
            <a:ln>
              <a:noFill/>
            </a:ln>
          </p:spPr>
          <p:txBody>
            <a:bodyPr spcFirstLastPara="1" wrap="square" lIns="0" tIns="0" rIns="0" bIns="0" anchor="t" anchorCtr="0">
              <a:spAutoFit/>
            </a:bodyPr>
            <a:lstStyle/>
            <a:p>
              <a:pPr algn="ctr">
                <a:lnSpc>
                  <a:spcPct val="120026"/>
                </a:lnSpc>
              </a:pPr>
              <a:r>
                <a:rPr lang="es-CO" sz="2800" dirty="0">
                  <a:solidFill>
                    <a:schemeClr val="bg1"/>
                  </a:solidFill>
                  <a:latin typeface="Poppins" panose="00000500000000000000" pitchFamily="2" charset="0"/>
                  <a:cs typeface="Poppins" panose="00000500000000000000" pitchFamily="2" charset="0"/>
                </a:rPr>
                <a:t>Abstracción Base para Arquitectura de datos</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pic>
        <p:nvPicPr>
          <p:cNvPr id="5" name="Imagen 4">
            <a:extLst>
              <a:ext uri="{FF2B5EF4-FFF2-40B4-BE49-F238E27FC236}">
                <a16:creationId xmlns:a16="http://schemas.microsoft.com/office/drawing/2014/main" id="{0D2EEBCE-4D0A-6113-1587-A7010840D326}"/>
              </a:ext>
            </a:extLst>
          </p:cNvPr>
          <p:cNvPicPr>
            <a:picLocks noChangeAspect="1"/>
          </p:cNvPicPr>
          <p:nvPr/>
        </p:nvPicPr>
        <p:blipFill>
          <a:blip r:embed="rId5"/>
          <a:stretch>
            <a:fillRect/>
          </a:stretch>
        </p:blipFill>
        <p:spPr>
          <a:xfrm>
            <a:off x="2404122" y="3133444"/>
            <a:ext cx="13479756" cy="4020111"/>
          </a:xfrm>
          <a:prstGeom prst="rect">
            <a:avLst/>
          </a:prstGeom>
        </p:spPr>
      </p:pic>
    </p:spTree>
    <p:extLst>
      <p:ext uri="{BB962C8B-B14F-4D97-AF65-F5344CB8AC3E}">
        <p14:creationId xmlns:p14="http://schemas.microsoft.com/office/powerpoint/2010/main" val="2821716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p:cNvGrpSpPr/>
          <p:nvPr/>
        </p:nvGrpSpPr>
        <p:grpSpPr>
          <a:xfrm>
            <a:off x="720000" y="683793"/>
            <a:ext cx="7909650" cy="1519861"/>
            <a:chOff x="0" y="-375833"/>
            <a:chExt cx="7433261" cy="2026482"/>
          </a:xfrm>
        </p:grpSpPr>
        <p:grpSp>
          <p:nvGrpSpPr>
            <p:cNvPr id="109" name="Google Shape;109;p2"/>
            <p:cNvGrpSpPr/>
            <p:nvPr/>
          </p:nvGrpSpPr>
          <p:grpSpPr>
            <a:xfrm>
              <a:off x="0" y="-375833"/>
              <a:ext cx="7433261" cy="1268555"/>
              <a:chOff x="0" y="-88088"/>
              <a:chExt cx="1742214" cy="297325"/>
            </a:xfrm>
          </p:grpSpPr>
          <p:sp>
            <p:nvSpPr>
              <p:cNvPr id="110" name="Google Shape;110;p2"/>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79884AF-1212-915D-FC5B-948F781999D3}"/>
              </a:ext>
            </a:extLst>
          </p:cNvPr>
          <p:cNvSpPr txBox="1"/>
          <p:nvPr/>
        </p:nvSpPr>
        <p:spPr>
          <a:xfrm>
            <a:off x="1356873" y="2171700"/>
            <a:ext cx="10310812" cy="6555641"/>
          </a:xfrm>
          <a:prstGeom prst="rect">
            <a:avLst/>
          </a:prstGeom>
          <a:noFill/>
        </p:spPr>
        <p:txBody>
          <a:bodyPr wrap="square">
            <a:spAutoFit/>
          </a:bodyPr>
          <a:lstStyle/>
          <a:p>
            <a:endParaRPr lang="es-CO" sz="2000" dirty="0"/>
          </a:p>
          <a:p>
            <a:r>
              <a:rPr lang="es-CO" sz="2000" dirty="0"/>
              <a:t>Un almacén de datos es una estructura donde se recopilan grandes volúmenes de datos estructurados, optimizados para su análisis y la generación de informes. En los sistemas basados ​​en SQL, los datos se organizan en una estructura específica, y las aplicaciones de inteligencia empresarial trabajan con ellos. Los almacenes de datos generalmente presentan las siguientes características:</a:t>
            </a:r>
          </a:p>
          <a:p>
            <a:endParaRPr lang="es-CO" sz="2000" dirty="0"/>
          </a:p>
          <a:p>
            <a:r>
              <a:rPr lang="es-CO" sz="2000" dirty="0"/>
              <a:t>Almacenamiento de datos estructurados: Un almacén de datos procesa únicamente datos estructurados. Estos datos suelen almacenarse en bases de datos relacionales, organizados en tablas estandarizadas y estructuradas. Esto permite almacenar los datos en estructuras claramente definidas, como columnas y filas.</a:t>
            </a:r>
          </a:p>
          <a:p>
            <a:endParaRPr lang="es-CO" sz="2000" dirty="0"/>
          </a:p>
          <a:p>
            <a:r>
              <a:rPr lang="es-CO" sz="2000" dirty="0"/>
              <a:t>Enfoque en informes y análisis: Los almacenes de datos están optimizados para que los analistas de datos y los equipos de inteligencia empresarial puedan generar informes fácilmente. Esto facilita la ejecución de consultas rápidas y la realización de análisis de datos exhaustivos.</a:t>
            </a:r>
          </a:p>
          <a:p>
            <a:endParaRPr lang="es-CO" sz="2000" dirty="0"/>
          </a:p>
          <a:p>
            <a:r>
              <a:rPr lang="es-CO" sz="2000" dirty="0"/>
              <a:t>Limpieza e integración de datos: En los almacenes de datos, se aplican procesos ETL (Extracción, Transformación y Carga) para limpiar y fusionar datos de diferentes fuentes. Este proceso garantiza que los datos se carguen en el sistema del almacén en un formato consistente, limpio y utilizable.</a:t>
            </a:r>
          </a:p>
        </p:txBody>
      </p:sp>
      <p:pic>
        <p:nvPicPr>
          <p:cNvPr id="2050" name="Picture 2">
            <a:extLst>
              <a:ext uri="{FF2B5EF4-FFF2-40B4-BE49-F238E27FC236}">
                <a16:creationId xmlns:a16="http://schemas.microsoft.com/office/drawing/2014/main" id="{CA1791C5-D111-6901-9D31-5A686C220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3684" y="2329516"/>
            <a:ext cx="5449491" cy="6791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75258E5F-411A-D0E9-13DE-8822DBA6711A}"/>
            </a:ext>
          </a:extLst>
        </p:cNvPr>
        <p:cNvGrpSpPr/>
        <p:nvPr/>
      </p:nvGrpSpPr>
      <p:grpSpPr>
        <a:xfrm>
          <a:off x="0" y="0"/>
          <a:ext cx="0" cy="0"/>
          <a:chOff x="0" y="0"/>
          <a:chExt cx="0" cy="0"/>
        </a:xfrm>
      </p:grpSpPr>
      <p:sp>
        <p:nvSpPr>
          <p:cNvPr id="238" name="Google Shape;238;p6">
            <a:extLst>
              <a:ext uri="{FF2B5EF4-FFF2-40B4-BE49-F238E27FC236}">
                <a16:creationId xmlns:a16="http://schemas.microsoft.com/office/drawing/2014/main" id="{E0A9D459-A47F-C876-B674-209C4D779586}"/>
              </a:ext>
            </a:extLst>
          </p:cNvPr>
          <p:cNvSpPr/>
          <p:nvPr/>
        </p:nvSpPr>
        <p:spPr>
          <a:xfrm>
            <a:off x="16266105" y="9639300"/>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9" name="Google Shape;239;p6">
            <a:extLst>
              <a:ext uri="{FF2B5EF4-FFF2-40B4-BE49-F238E27FC236}">
                <a16:creationId xmlns:a16="http://schemas.microsoft.com/office/drawing/2014/main" id="{0B0CA696-C6EB-AA23-F391-99CBDB68814A}"/>
              </a:ext>
            </a:extLst>
          </p:cNvPr>
          <p:cNvGrpSpPr/>
          <p:nvPr/>
        </p:nvGrpSpPr>
        <p:grpSpPr>
          <a:xfrm>
            <a:off x="17896105" y="-144661"/>
            <a:ext cx="454222" cy="10431661"/>
            <a:chOff x="0" y="-192881"/>
            <a:chExt cx="605630" cy="13908881"/>
          </a:xfrm>
        </p:grpSpPr>
        <p:grpSp>
          <p:nvGrpSpPr>
            <p:cNvPr id="240" name="Google Shape;240;p6">
              <a:extLst>
                <a:ext uri="{FF2B5EF4-FFF2-40B4-BE49-F238E27FC236}">
                  <a16:creationId xmlns:a16="http://schemas.microsoft.com/office/drawing/2014/main" id="{6BE6871A-A1F8-2275-C503-CEB3EB0406B0}"/>
                </a:ext>
              </a:extLst>
            </p:cNvPr>
            <p:cNvGrpSpPr/>
            <p:nvPr/>
          </p:nvGrpSpPr>
          <p:grpSpPr>
            <a:xfrm>
              <a:off x="77114" y="-192881"/>
              <a:ext cx="444500" cy="13908881"/>
              <a:chOff x="0" y="-38100"/>
              <a:chExt cx="87802" cy="2747433"/>
            </a:xfrm>
          </p:grpSpPr>
          <p:sp>
            <p:nvSpPr>
              <p:cNvPr id="241" name="Google Shape;241;p6">
                <a:extLst>
                  <a:ext uri="{FF2B5EF4-FFF2-40B4-BE49-F238E27FC236}">
                    <a16:creationId xmlns:a16="http://schemas.microsoft.com/office/drawing/2014/main" id="{943F17BD-EF22-65AC-9DB7-DCABFC734E1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a:extLst>
                  <a:ext uri="{FF2B5EF4-FFF2-40B4-BE49-F238E27FC236}">
                    <a16:creationId xmlns:a16="http://schemas.microsoft.com/office/drawing/2014/main" id="{F4F399BA-5904-C470-D214-382357BB4B71}"/>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a:extLst>
                <a:ext uri="{FF2B5EF4-FFF2-40B4-BE49-F238E27FC236}">
                  <a16:creationId xmlns:a16="http://schemas.microsoft.com/office/drawing/2014/main" id="{CFC7EA95-6964-65B2-BF1F-C9767CEACBD7}"/>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a:extLst>
                <a:ext uri="{FF2B5EF4-FFF2-40B4-BE49-F238E27FC236}">
                  <a16:creationId xmlns:a16="http://schemas.microsoft.com/office/drawing/2014/main" id="{8F6D403B-0DD8-EABC-B1F4-05A08E986BE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a:extLst>
                <a:ext uri="{FF2B5EF4-FFF2-40B4-BE49-F238E27FC236}">
                  <a16:creationId xmlns:a16="http://schemas.microsoft.com/office/drawing/2014/main" id="{7F61A92B-0794-94FD-CD6F-B6517BE4345F}"/>
                </a:ext>
              </a:extLst>
            </p:cNvPr>
            <p:cNvGrpSpPr/>
            <p:nvPr/>
          </p:nvGrpSpPr>
          <p:grpSpPr>
            <a:xfrm rot="1460314">
              <a:off x="4969" y="749085"/>
              <a:ext cx="595692" cy="152572"/>
              <a:chOff x="0" y="-38100"/>
              <a:chExt cx="1355149" cy="347089"/>
            </a:xfrm>
          </p:grpSpPr>
          <p:sp>
            <p:nvSpPr>
              <p:cNvPr id="246" name="Google Shape;246;p6">
                <a:extLst>
                  <a:ext uri="{FF2B5EF4-FFF2-40B4-BE49-F238E27FC236}">
                    <a16:creationId xmlns:a16="http://schemas.microsoft.com/office/drawing/2014/main" id="{6559EC21-7953-1DCD-24F3-216AB036798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a:extLst>
                  <a:ext uri="{FF2B5EF4-FFF2-40B4-BE49-F238E27FC236}">
                    <a16:creationId xmlns:a16="http://schemas.microsoft.com/office/drawing/2014/main" id="{A35C3F35-51C5-D58F-8B4B-24D126E22EE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a:extLst>
              <a:ext uri="{FF2B5EF4-FFF2-40B4-BE49-F238E27FC236}">
                <a16:creationId xmlns:a16="http://schemas.microsoft.com/office/drawing/2014/main" id="{6250BF25-4DE5-E9D5-A51E-4F2B22CF89BE}"/>
              </a:ext>
            </a:extLst>
          </p:cNvPr>
          <p:cNvGrpSpPr/>
          <p:nvPr/>
        </p:nvGrpSpPr>
        <p:grpSpPr>
          <a:xfrm>
            <a:off x="689355" y="347655"/>
            <a:ext cx="5574946" cy="650407"/>
            <a:chOff x="0" y="0"/>
            <a:chExt cx="7433261" cy="867209"/>
          </a:xfrm>
        </p:grpSpPr>
        <p:grpSp>
          <p:nvGrpSpPr>
            <p:cNvPr id="249" name="Google Shape;249;p6">
              <a:extLst>
                <a:ext uri="{FF2B5EF4-FFF2-40B4-BE49-F238E27FC236}">
                  <a16:creationId xmlns:a16="http://schemas.microsoft.com/office/drawing/2014/main" id="{17BF65E5-04E7-76D3-935D-282BFB81442E}"/>
                </a:ext>
              </a:extLst>
            </p:cNvPr>
            <p:cNvGrpSpPr/>
            <p:nvPr/>
          </p:nvGrpSpPr>
          <p:grpSpPr>
            <a:xfrm>
              <a:off x="0" y="0"/>
              <a:ext cx="7433261" cy="867209"/>
              <a:chOff x="0" y="0"/>
              <a:chExt cx="1742214" cy="203257"/>
            </a:xfrm>
          </p:grpSpPr>
          <p:sp>
            <p:nvSpPr>
              <p:cNvPr id="250" name="Google Shape;250;p6">
                <a:extLst>
                  <a:ext uri="{FF2B5EF4-FFF2-40B4-BE49-F238E27FC236}">
                    <a16:creationId xmlns:a16="http://schemas.microsoft.com/office/drawing/2014/main" id="{2FC68D8A-3DF1-F331-BD4A-450793F4D16F}"/>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a:extLst>
                  <a:ext uri="{FF2B5EF4-FFF2-40B4-BE49-F238E27FC236}">
                    <a16:creationId xmlns:a16="http://schemas.microsoft.com/office/drawing/2014/main" id="{94F43A34-AAD3-5BC9-ED13-CF0BCAC8EA02}"/>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a:extLst>
                <a:ext uri="{FF2B5EF4-FFF2-40B4-BE49-F238E27FC236}">
                  <a16:creationId xmlns:a16="http://schemas.microsoft.com/office/drawing/2014/main" id="{2D78E5C6-53A9-89D0-854C-41575408D420}"/>
                </a:ext>
              </a:extLst>
            </p:cNvPr>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pic>
        <p:nvPicPr>
          <p:cNvPr id="1026" name="Picture 2" descr="Database - Free seo and web icons">
            <a:extLst>
              <a:ext uri="{FF2B5EF4-FFF2-40B4-BE49-F238E27FC236}">
                <a16:creationId xmlns:a16="http://schemas.microsoft.com/office/drawing/2014/main" id="{B4ECB2A2-F746-865C-29BA-6297554D0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854" y="1800262"/>
            <a:ext cx="990599" cy="9905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 - Free seo and web icons">
            <a:extLst>
              <a:ext uri="{FF2B5EF4-FFF2-40B4-BE49-F238E27FC236}">
                <a16:creationId xmlns:a16="http://schemas.microsoft.com/office/drawing/2014/main" id="{35AB48EA-6791-68C7-E8FC-72C22D51B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980" y="1757402"/>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 Free files and folders icons">
            <a:extLst>
              <a:ext uri="{FF2B5EF4-FFF2-40B4-BE49-F238E27FC236}">
                <a16:creationId xmlns:a16="http://schemas.microsoft.com/office/drawing/2014/main" id="{C690BED2-3035-4790-6ECA-9DB6708BE2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069" y="1757402"/>
            <a:ext cx="1145382" cy="1145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gine - Free electronics icons">
            <a:extLst>
              <a:ext uri="{FF2B5EF4-FFF2-40B4-BE49-F238E27FC236}">
                <a16:creationId xmlns:a16="http://schemas.microsoft.com/office/drawing/2014/main" id="{624826EC-A7D2-5C5E-530A-1FB3ED9F9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862" y="3547965"/>
            <a:ext cx="1445799" cy="1445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Warehouse Vector Art, Icons, and Graphics for Free Download">
            <a:extLst>
              <a:ext uri="{FF2B5EF4-FFF2-40B4-BE49-F238E27FC236}">
                <a16:creationId xmlns:a16="http://schemas.microsoft.com/office/drawing/2014/main" id="{F6C43C62-C9ED-2441-D9E3-4B66E65566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3509" y="5360205"/>
            <a:ext cx="1814506" cy="18145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l Generic Outline Color icon | Freepik">
            <a:extLst>
              <a:ext uri="{FF2B5EF4-FFF2-40B4-BE49-F238E27FC236}">
                <a16:creationId xmlns:a16="http://schemas.microsoft.com/office/drawing/2014/main" id="{35C14364-B0A0-EA6F-DADC-6AB55E9871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9538" y="7815073"/>
            <a:ext cx="1325985" cy="13259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 visualization - Free marketing icons">
            <a:extLst>
              <a:ext uri="{FF2B5EF4-FFF2-40B4-BE49-F238E27FC236}">
                <a16:creationId xmlns:a16="http://schemas.microsoft.com/office/drawing/2014/main" id="{761EBDF0-8A6C-BDF0-64DC-6D6CCBCE21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9828" y="7694633"/>
            <a:ext cx="1566864" cy="15668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ght arrow of straight thin line - Free arrows icons">
            <a:extLst>
              <a:ext uri="{FF2B5EF4-FFF2-40B4-BE49-F238E27FC236}">
                <a16:creationId xmlns:a16="http://schemas.microsoft.com/office/drawing/2014/main" id="{38073330-84C8-E83A-44F0-D1018F8DE6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567607">
            <a:off x="4704499" y="2786643"/>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Right arrow of straight thin line - Free arrows icons">
            <a:extLst>
              <a:ext uri="{FF2B5EF4-FFF2-40B4-BE49-F238E27FC236}">
                <a16:creationId xmlns:a16="http://schemas.microsoft.com/office/drawing/2014/main" id="{D4AD5393-C53B-6D65-08EF-69BCE00A67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5930551" y="2880462"/>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Right arrow of straight thin line - Free arrows icons">
            <a:extLst>
              <a:ext uri="{FF2B5EF4-FFF2-40B4-BE49-F238E27FC236}">
                <a16:creationId xmlns:a16="http://schemas.microsoft.com/office/drawing/2014/main" id="{F6B7BB8C-3E84-563C-501E-D6709347EA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5930551" y="4751767"/>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Right arrow of straight thin line - Free arrows icons">
            <a:extLst>
              <a:ext uri="{FF2B5EF4-FFF2-40B4-BE49-F238E27FC236}">
                <a16:creationId xmlns:a16="http://schemas.microsoft.com/office/drawing/2014/main" id="{5C8FEF7F-F387-0E77-74E4-57AFF2C88A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182517">
            <a:off x="5137024" y="6975623"/>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Right arrow of straight thin line - Free arrows icons">
            <a:extLst>
              <a:ext uri="{FF2B5EF4-FFF2-40B4-BE49-F238E27FC236}">
                <a16:creationId xmlns:a16="http://schemas.microsoft.com/office/drawing/2014/main" id="{0717C8AE-5BED-3494-405C-C06B5BE009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609816">
            <a:off x="6530211" y="6975622"/>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Right arrow of straight thin line - Free arrows icons">
            <a:extLst>
              <a:ext uri="{FF2B5EF4-FFF2-40B4-BE49-F238E27FC236}">
                <a16:creationId xmlns:a16="http://schemas.microsoft.com/office/drawing/2014/main" id="{8DDD4D23-ED45-B381-AF78-7B1A947DA0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603168">
            <a:off x="6789017" y="2830324"/>
            <a:ext cx="1156202" cy="11562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10">
            <a:extLst>
              <a:ext uri="{FF2B5EF4-FFF2-40B4-BE49-F238E27FC236}">
                <a16:creationId xmlns:a16="http://schemas.microsoft.com/office/drawing/2014/main" id="{9CFD8D87-377A-BB39-8E83-B5EB9202B88E}"/>
              </a:ext>
            </a:extLst>
          </p:cNvPr>
          <p:cNvCxnSpPr>
            <a:cxnSpLocks/>
          </p:cNvCxnSpPr>
          <p:nvPr/>
        </p:nvCxnSpPr>
        <p:spPr>
          <a:xfrm>
            <a:off x="3804035" y="7174711"/>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76BAC423-0BAF-114B-C0E6-3A2652D9ACEF}"/>
              </a:ext>
            </a:extLst>
          </p:cNvPr>
          <p:cNvCxnSpPr>
            <a:cxnSpLocks/>
          </p:cNvCxnSpPr>
          <p:nvPr/>
        </p:nvCxnSpPr>
        <p:spPr>
          <a:xfrm>
            <a:off x="3701336" y="3383337"/>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9BB451FD-6D73-42B2-73BB-B49256869FCC}"/>
              </a:ext>
            </a:extLst>
          </p:cNvPr>
          <p:cNvSpPr txBox="1"/>
          <p:nvPr/>
        </p:nvSpPr>
        <p:spPr>
          <a:xfrm>
            <a:off x="6923661" y="4040031"/>
            <a:ext cx="748923" cy="461665"/>
          </a:xfrm>
          <a:prstGeom prst="rect">
            <a:avLst/>
          </a:prstGeom>
          <a:noFill/>
        </p:spPr>
        <p:txBody>
          <a:bodyPr wrap="none" rtlCol="0">
            <a:spAutoFit/>
          </a:bodyPr>
          <a:lstStyle/>
          <a:p>
            <a:r>
              <a:rPr lang="es-CO" sz="2400" dirty="0"/>
              <a:t>ETL</a:t>
            </a:r>
            <a:endParaRPr lang="es-CO" dirty="0"/>
          </a:p>
        </p:txBody>
      </p:sp>
      <p:pic>
        <p:nvPicPr>
          <p:cNvPr id="1044" name="Picture 20" descr="Varias frutas y verduras en canasta de venta en puesto de comestibles  6856822 Foto de stock en Vecteezy">
            <a:extLst>
              <a:ext uri="{FF2B5EF4-FFF2-40B4-BE49-F238E27FC236}">
                <a16:creationId xmlns:a16="http://schemas.microsoft.com/office/drawing/2014/main" id="{EAE09DBE-9C83-4E68-71C5-2D69A2B3E7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33700" y="1111599"/>
            <a:ext cx="3608587" cy="240078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rancia prohíbe la venta de frutas y verduras empacadas en plástico - Semana">
            <a:extLst>
              <a:ext uri="{FF2B5EF4-FFF2-40B4-BE49-F238E27FC236}">
                <a16:creationId xmlns:a16="http://schemas.microsoft.com/office/drawing/2014/main" id="{8E56979C-C8C2-20AA-8A80-EF51F72AEA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00163" y="4365101"/>
            <a:ext cx="3075659" cy="206989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Un juego de platos para una gran empresa en la mesa de un restaurante. |  Foto Premium">
            <a:extLst>
              <a:ext uri="{FF2B5EF4-FFF2-40B4-BE49-F238E27FC236}">
                <a16:creationId xmlns:a16="http://schemas.microsoft.com/office/drawing/2014/main" id="{BB4B56B0-12F5-2E52-8E51-DD0BC755E7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49070" y="7261159"/>
            <a:ext cx="3848896" cy="25638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Right arrow of straight thin line - Free arrows icons">
            <a:extLst>
              <a:ext uri="{FF2B5EF4-FFF2-40B4-BE49-F238E27FC236}">
                <a16:creationId xmlns:a16="http://schemas.microsoft.com/office/drawing/2014/main" id="{90C3841F-A25F-B56F-B8E1-21F77D88CD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3262301"/>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Right arrow of straight thin line - Free arrows icons">
            <a:extLst>
              <a:ext uri="{FF2B5EF4-FFF2-40B4-BE49-F238E27FC236}">
                <a16:creationId xmlns:a16="http://schemas.microsoft.com/office/drawing/2014/main" id="{57375D3E-FFD5-C9D9-BC9D-F462C56D71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6198073"/>
            <a:ext cx="1156202" cy="115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27116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customXml/itemProps3.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1723</TotalTime>
  <Words>5147</Words>
  <Application>Microsoft Office PowerPoint</Application>
  <PresentationFormat>Personalizado</PresentationFormat>
  <Paragraphs>577</Paragraphs>
  <Slides>41</Slides>
  <Notes>35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41</vt:i4>
      </vt:variant>
    </vt:vector>
  </HeadingPairs>
  <TitlesOfParts>
    <vt:vector size="51" baseType="lpstr">
      <vt:lpstr>Poooooooooooooooooooooooooooooop</vt:lpstr>
      <vt:lpstr>Poppins 3</vt:lpstr>
      <vt:lpstr>Aptos</vt:lpstr>
      <vt:lpstr>Calibri</vt:lpstr>
      <vt:lpstr>Poppins Medium</vt:lpstr>
      <vt:lpstr>Poppins 1 Bold</vt:lpstr>
      <vt:lpstr>Poppins</vt:lpstr>
      <vt:lpstr>Arial MT</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8</cp:revision>
  <dcterms:created xsi:type="dcterms:W3CDTF">2006-08-16T00:00:00Z</dcterms:created>
  <dcterms:modified xsi:type="dcterms:W3CDTF">2025-11-09T00:31:10Z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